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3.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4.xml" ContentType="application/vnd.openxmlformats-officedocument.presentationml.comments+xml"/>
  <Override PartName="/ppt/notesSlides/notesSlide27.xml" ContentType="application/vnd.openxmlformats-officedocument.presentationml.notesSlide+xml"/>
  <Override PartName="/ppt/comments/comment5.xml" ContentType="application/vnd.openxmlformats-officedocument.presentationml.comments+xml"/>
  <Override PartName="/ppt/notesSlides/notesSlide28.xml" ContentType="application/vnd.openxmlformats-officedocument.presentationml.notesSlide+xml"/>
  <Override PartName="/ppt/comments/comment6.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7.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8.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9.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4"/>
    <p:sldMasterId id="2147483711" r:id="rId5"/>
    <p:sldMasterId id="2147483750" r:id="rId6"/>
    <p:sldMasterId id="2147483794" r:id="rId7"/>
    <p:sldMasterId id="2147483807" r:id="rId8"/>
  </p:sldMasterIdLst>
  <p:notesMasterIdLst>
    <p:notesMasterId r:id="rId67"/>
  </p:notesMasterIdLst>
  <p:sldIdLst>
    <p:sldId id="10561" r:id="rId9"/>
    <p:sldId id="10511" r:id="rId10"/>
    <p:sldId id="351" r:id="rId11"/>
    <p:sldId id="290" r:id="rId12"/>
    <p:sldId id="352" r:id="rId13"/>
    <p:sldId id="264" r:id="rId14"/>
    <p:sldId id="320" r:id="rId15"/>
    <p:sldId id="338" r:id="rId16"/>
    <p:sldId id="354" r:id="rId17"/>
    <p:sldId id="295" r:id="rId18"/>
    <p:sldId id="324" r:id="rId19"/>
    <p:sldId id="292" r:id="rId20"/>
    <p:sldId id="371" r:id="rId21"/>
    <p:sldId id="360" r:id="rId22"/>
    <p:sldId id="374" r:id="rId23"/>
    <p:sldId id="353" r:id="rId24"/>
    <p:sldId id="363" r:id="rId25"/>
    <p:sldId id="361" r:id="rId26"/>
    <p:sldId id="362" r:id="rId27"/>
    <p:sldId id="364" r:id="rId28"/>
    <p:sldId id="365" r:id="rId29"/>
    <p:sldId id="340" r:id="rId30"/>
    <p:sldId id="366" r:id="rId31"/>
    <p:sldId id="367" r:id="rId32"/>
    <p:sldId id="370" r:id="rId33"/>
    <p:sldId id="321" r:id="rId34"/>
    <p:sldId id="322" r:id="rId35"/>
    <p:sldId id="369" r:id="rId36"/>
    <p:sldId id="368" r:id="rId37"/>
    <p:sldId id="372" r:id="rId38"/>
    <p:sldId id="373" r:id="rId39"/>
    <p:sldId id="309" r:id="rId40"/>
    <p:sldId id="379" r:id="rId41"/>
    <p:sldId id="378" r:id="rId42"/>
    <p:sldId id="380" r:id="rId43"/>
    <p:sldId id="325" r:id="rId44"/>
    <p:sldId id="344" r:id="rId45"/>
    <p:sldId id="326" r:id="rId46"/>
    <p:sldId id="346" r:id="rId47"/>
    <p:sldId id="347" r:id="rId48"/>
    <p:sldId id="348" r:id="rId49"/>
    <p:sldId id="349" r:id="rId50"/>
    <p:sldId id="356" r:id="rId51"/>
    <p:sldId id="329" r:id="rId52"/>
    <p:sldId id="331" r:id="rId53"/>
    <p:sldId id="341" r:id="rId54"/>
    <p:sldId id="342" r:id="rId55"/>
    <p:sldId id="343" r:id="rId56"/>
    <p:sldId id="350" r:id="rId57"/>
    <p:sldId id="330" r:id="rId58"/>
    <p:sldId id="357" r:id="rId59"/>
    <p:sldId id="332" r:id="rId60"/>
    <p:sldId id="345" r:id="rId61"/>
    <p:sldId id="333" r:id="rId62"/>
    <p:sldId id="319" r:id="rId63"/>
    <p:sldId id="334" r:id="rId64"/>
    <p:sldId id="359" r:id="rId65"/>
    <p:sldId id="377" r:id="rId66"/>
  </p:sldIdLst>
  <p:sldSz cx="9144000" cy="5143500" type="screen16x9"/>
  <p:notesSz cx="6858000" cy="1171575"/>
  <p:embeddedFontLst>
    <p:embeddedFont>
      <p:font typeface="Arial Black" panose="020B0A04020102020204" pitchFamily="34" charset="0"/>
      <p:bold r:id="rId68"/>
    </p:embeddedFon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Consolas" panose="020B0609020204030204" pitchFamily="49" charset="0"/>
      <p:regular r:id="rId75"/>
      <p:bold r:id="rId76"/>
      <p:italic r:id="rId77"/>
      <p:boldItalic r:id="rId78"/>
    </p:embeddedFont>
    <p:embeddedFont>
      <p:font typeface="Segoe UI" panose="020B0502040204020203" pitchFamily="34" charset="0"/>
      <p:regular r:id="rId79"/>
      <p:bold r:id="rId80"/>
      <p:italic r:id="rId81"/>
      <p:boldItalic r:id="rId82"/>
    </p:embeddedFont>
    <p:embeddedFont>
      <p:font typeface="Segoe UI Semibold" panose="020B0702040204020203" pitchFamily="34" charset="0"/>
      <p:regular r:id="rId83"/>
      <p:bold r:id="rId84"/>
      <p:italic r:id="rId85"/>
      <p:boldItalic r:id="rId86"/>
    </p:embeddedFont>
    <p:embeddedFont>
      <p:font typeface="Segoe UI Semilight" panose="020B0402040204020203" pitchFamily="34" charset="0"/>
      <p:regular r:id="rId87"/>
      <p:italic r:id="rId88"/>
    </p:embeddedFont>
    <p:embeddedFont>
      <p:font typeface="Times" panose="02020603050405020304" pitchFamily="18" charset="0"/>
      <p:regular r:id="rId89"/>
      <p:bold r:id="rId90"/>
      <p:italic r:id="rId91"/>
      <p:boldItalic r:id="rId92"/>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Schlesinger" initials="AS" lastIdx="5" clrIdx="0">
    <p:extLst>
      <p:ext uri="{19B8F6BF-5375-455C-9EA6-DF929625EA0E}">
        <p15:presenceInfo xmlns:p15="http://schemas.microsoft.com/office/powerpoint/2012/main" userId="S::aaschles@microsoft.com::9b0d922b-55e2-4aa5-b99d-a6f4009c8238" providerId="AD"/>
      </p:ext>
    </p:extLst>
  </p:cmAuthor>
  <p:cmAuthor id="2" name="Aaron Wislang" initials="AW" lastIdx="3" clrIdx="1">
    <p:extLst>
      <p:ext uri="{19B8F6BF-5375-455C-9EA6-DF929625EA0E}">
        <p15:presenceInfo xmlns:p15="http://schemas.microsoft.com/office/powerpoint/2012/main" userId="S::aawislan@microsoft.com::db36354e-522f-4e50-98e7-4f600ede97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F4023C-1C63-43CD-8F9E-FECD2107FBAF}">
  <a:tblStyle styleId="{42F4023C-1C63-43CD-8F9E-FECD2107FBA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2"/>
    <p:restoredTop sz="64596" autoAdjust="0"/>
  </p:normalViewPr>
  <p:slideViewPr>
    <p:cSldViewPr snapToGrid="0">
      <p:cViewPr varScale="1">
        <p:scale>
          <a:sx n="138" d="100"/>
          <a:sy n="138" d="100"/>
        </p:scale>
        <p:origin x="5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font" Target="fonts/font22.fntdata"/><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font" Target="fonts/font15.fntdata"/><Relationship Id="rId90" Type="http://schemas.openxmlformats.org/officeDocument/2006/relationships/font" Target="fonts/font23.fntdata"/><Relationship Id="rId95"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26T14:43:51.221" idx="2">
    <p:pos x="10" y="10"/>
    <p:text>this is done now, deleting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12-05T19:28:56.173" idx="1">
    <p:pos x="4060" y="676"/>
    <p:text>highly available (multiple instances in a single region), with autoscaling the ability to deploy across multiple regions (this isn't an App Service capability itself).
</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12-05T19:29:38.643" idx="2">
    <p:pos x="3436" y="1680"/>
    <p:text>VM's -&gt; VMs
</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11-11T16:16:36.583" idx="1">
    <p:pos x="10" y="10"/>
    <p:text>those two aren't OSS, maybe mention them in another bullet point? Also ACI would be a good one in that category b/c it's a good differentiator for Azure
</p:text>
    <p:extLst>
      <p:ext uri="{C676402C-5697-4E1C-873F-D02D1690AC5C}">
        <p15:threadingInfo xmlns:p15="http://schemas.microsoft.com/office/powerpoint/2012/main" timeZoneBias="480"/>
      </p:ext>
    </p:extLst>
  </p:cm>
  <p:cm authorId="1" dt="2018-11-26T15:00:14.288" idx="3">
    <p:pos x="10" y="106"/>
    <p:text>this is fixed now (I don't know how to "resolve" a comment)
</p:text>
    <p:extLst>
      <p:ext uri="{C676402C-5697-4E1C-873F-D02D1690AC5C}">
        <p15:threadingInfo xmlns:p15="http://schemas.microsoft.com/office/powerpoint/2012/main" timeZoneBias="480">
          <p15:parentCm authorId="1" idx="1"/>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11-11T16:16:36.583" idx="1">
    <p:pos x="10" y="10"/>
    <p:text>those two aren't OSS, maybe mention them in another bullet point? Also ACI would be a good one in that category b/c it's a good differentiator for Azure
</p:text>
    <p:extLst>
      <p:ext uri="{C676402C-5697-4E1C-873F-D02D1690AC5C}">
        <p15:threadingInfo xmlns:p15="http://schemas.microsoft.com/office/powerpoint/2012/main" timeZoneBias="480"/>
      </p:ext>
    </p:extLst>
  </p:cm>
  <p:cm authorId="1" dt="2018-11-26T15:00:14.288" idx="3">
    <p:pos x="10" y="106"/>
    <p:text>this is fixed now (I don't know how to "resolve" a comment)
</p:text>
    <p:extLst>
      <p:ext uri="{C676402C-5697-4E1C-873F-D02D1690AC5C}">
        <p15:threadingInfo xmlns:p15="http://schemas.microsoft.com/office/powerpoint/2012/main" timeZoneBias="480">
          <p15:parentCm authorId="1" idx="1"/>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11-11T16:16:36.583" idx="1">
    <p:pos x="10" y="10"/>
    <p:text>those two aren't OSS, maybe mention them in another bullet point? Also ACI would be a good one in that category b/c it's a good differentiator for Azure
</p:text>
    <p:extLst>
      <p:ext uri="{C676402C-5697-4E1C-873F-D02D1690AC5C}">
        <p15:threadingInfo xmlns:p15="http://schemas.microsoft.com/office/powerpoint/2012/main" timeZoneBias="480"/>
      </p:ext>
    </p:extLst>
  </p:cm>
  <p:cm authorId="1" dt="2018-11-26T15:00:14.288" idx="3">
    <p:pos x="10" y="106"/>
    <p:text>this is fixed now (I don't know how to "resolve" a comment)
</p:text>
    <p:extLst>
      <p:ext uri="{C676402C-5697-4E1C-873F-D02D1690AC5C}">
        <p15:threadingInfo xmlns:p15="http://schemas.microsoft.com/office/powerpoint/2012/main" timeZoneBias="480">
          <p15:parentCm authorId="1" idx="1"/>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11-11T16:16:36.583" idx="1">
    <p:pos x="10" y="10"/>
    <p:text>those two aren't OSS, maybe mention them in another bullet point? Also ACI would be a good one in that category b/c it's a good differentiator for Azure
</p:text>
    <p:extLst>
      <p:ext uri="{C676402C-5697-4E1C-873F-D02D1690AC5C}">
        <p15:threadingInfo xmlns:p15="http://schemas.microsoft.com/office/powerpoint/2012/main" timeZoneBias="480"/>
      </p:ext>
    </p:extLst>
  </p:cm>
  <p:cm authorId="1" dt="2018-11-26T15:00:14.288" idx="3">
    <p:pos x="10" y="106"/>
    <p:text>this is fixed now (I don't know how to "resolve" a comment)
</p:text>
    <p:extLst>
      <p:ext uri="{C676402C-5697-4E1C-873F-D02D1690AC5C}">
        <p15:threadingInfo xmlns:p15="http://schemas.microsoft.com/office/powerpoint/2012/main" timeZoneBias="480">
          <p15:parentCm authorId="1" idx="1"/>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11-26T15:05:09.251" idx="4">
    <p:pos x="4707" y="1091"/>
    <p:text>I cleaned up the line breaks here, removed the bulleted list (so it can be copy/pasted more easily) and made this consolas font so it's hopefully clearer that it's a shell command to the audience
</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11-26T15:14:41.631" idx="5">
    <p:pos x="4707" y="1091"/>
    <p:text>I think we should clarify that this means that an admin can control and audit the data in their vault. 
Or do you mean that Azure controls and audits KeyVault security practices?
</p:text>
    <p:extLst>
      <p:ext uri="{C676402C-5697-4E1C-873F-D02D1690AC5C}">
        <p15:threadingInfo xmlns:p15="http://schemas.microsoft.com/office/powerpoint/2012/main" timeZoneBias="480"/>
      </p:ext>
    </p:extLst>
  </p:cm>
  <p:cm authorId="2" dt="2018-12-05T19:38:39.314" idx="3">
    <p:pos x="5476" y="676"/>
    <p:text>Changed to "Key Vault"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7421025" y="20638"/>
            <a:ext cx="179388" cy="1000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3499155" y="126758"/>
            <a:ext cx="187993241" cy="120086"/>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dirty="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7/3/2019 9:45 AM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a:t>For deployment, they have chosen Docker as the container platform</a:t>
            </a:r>
          </a:p>
          <a:p>
            <a:pPr marL="0" indent="0">
              <a:buNone/>
            </a:pPr>
            <a:r>
              <a:rPr lang="en-US"/>
              <a:t>They are going to use Azure Container Registry because it’s hosted with their production environment, making container pushes and pulls faster</a:t>
            </a:r>
          </a:p>
          <a:p>
            <a:pPr marL="0" indent="0">
              <a:buNone/>
            </a:pPr>
            <a:r>
              <a:rPr lang="en-US"/>
              <a:t>For deployment, they’ll be using Azure App Service for Linux, which gives them the ability to scale up and down easily as demand changes</a:t>
            </a:r>
          </a:p>
          <a:p>
            <a:pPr marL="0" indent="0">
              <a:buNone/>
            </a:pPr>
            <a:endParaRPr lang="en-US"/>
          </a:p>
        </p:txBody>
      </p:sp>
    </p:spTree>
    <p:extLst>
      <p:ext uri="{BB962C8B-B14F-4D97-AF65-F5344CB8AC3E}">
        <p14:creationId xmlns:p14="http://schemas.microsoft.com/office/powerpoint/2010/main" val="2180609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a:t>Converting their environment to Docker wasn’t as hard as they expected, but there were some things they learned along the way </a:t>
            </a:r>
          </a:p>
          <a:p>
            <a:pPr marL="171450" indent="-171450">
              <a:buFontTx/>
              <a:buChar char="-"/>
            </a:pPr>
            <a:r>
              <a:rPr lang="en-US"/>
              <a:t>Project layout is the best practice: one image per microservice, one </a:t>
            </a:r>
            <a:r>
              <a:rPr lang="en-US" err="1"/>
              <a:t>Dockerfile</a:t>
            </a:r>
            <a:r>
              <a:rPr lang="en-US"/>
              <a:t> per image</a:t>
            </a:r>
          </a:p>
        </p:txBody>
      </p:sp>
    </p:spTree>
    <p:extLst>
      <p:ext uri="{BB962C8B-B14F-4D97-AF65-F5344CB8AC3E}">
        <p14:creationId xmlns:p14="http://schemas.microsoft.com/office/powerpoint/2010/main" val="61969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723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a:t>After some careful consideration Tailwind has determined that Azure App Service is the best path to the future for them.</a:t>
            </a:r>
          </a:p>
          <a:p>
            <a:pPr>
              <a:buNone/>
            </a:pPr>
            <a:r>
              <a:rPr lang="en-US"/>
              <a:t>If they choose, they can deploy their existing Node, </a:t>
            </a:r>
            <a:r>
              <a:rPr lang="en-US" err="1"/>
              <a:t>.Net</a:t>
            </a:r>
            <a:r>
              <a:rPr lang="en-US"/>
              <a:t>, and </a:t>
            </a:r>
            <a:r>
              <a:rPr lang="en-US" err="1"/>
              <a:t>Javascript</a:t>
            </a:r>
            <a:r>
              <a:rPr lang="en-US"/>
              <a:t> applications natively, but App Service also supports deploying containers.</a:t>
            </a:r>
          </a:p>
          <a:p>
            <a:pPr>
              <a:buNone/>
            </a:pPr>
            <a:r>
              <a:rPr lang="en-US"/>
              <a:t>Tailwind has determined that containers are on their roadmap, but they’re not ready to go all-in on a container orchestration platform like Kubernetes yet.</a:t>
            </a:r>
          </a:p>
          <a:p>
            <a:pPr>
              <a:buNone/>
            </a:pPr>
            <a:r>
              <a:rPr lang="en-US"/>
              <a:t>So they’re going to use App Service and deploy their apps as containers.</a:t>
            </a:r>
          </a:p>
          <a:p>
            <a:pPr>
              <a:buNone/>
            </a:pPr>
            <a:r>
              <a:rPr lang="en-US"/>
              <a:t>This gives them the ability to scale to meet their demand and the flexibility to prepare for a future container orchestration deployment.</a:t>
            </a:r>
          </a:p>
        </p:txBody>
      </p:sp>
    </p:spTree>
    <p:extLst>
      <p:ext uri="{BB962C8B-B14F-4D97-AF65-F5344CB8AC3E}">
        <p14:creationId xmlns:p14="http://schemas.microsoft.com/office/powerpoint/2010/main" val="767991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1053828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6166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0472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542258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1329097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127498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97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972349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dirty="0"/>
              <a:t>If you peel away all the hype behind containers all that’s left is the simple truth:</a:t>
            </a:r>
          </a:p>
          <a:p>
            <a:pPr>
              <a:buNone/>
            </a:pPr>
            <a:endParaRPr lang="en-US" dirty="0"/>
          </a:p>
          <a:p>
            <a:pPr>
              <a:buNone/>
            </a:pPr>
            <a:r>
              <a:rPr lang="en-US" dirty="0"/>
              <a:t>Containers are a standardized way to package your application, its dependencies, and the runtime environment into a portable “container” that can be run anywhere with the same outcome.</a:t>
            </a:r>
          </a:p>
          <a:p>
            <a:pPr>
              <a:buNone/>
            </a:pPr>
            <a:endParaRPr lang="en-US" dirty="0"/>
          </a:p>
          <a:p>
            <a:pPr>
              <a:buNone/>
            </a:pPr>
            <a:r>
              <a:rPr lang="en-US" dirty="0"/>
              <a:t>Containers allow for repeatable deployments, regardless of the host environment.</a:t>
            </a:r>
          </a:p>
          <a:p>
            <a:pPr>
              <a:buNone/>
            </a:pPr>
            <a:endParaRPr lang="en-US" dirty="0"/>
          </a:p>
          <a:p>
            <a:pPr>
              <a:buNone/>
            </a:pPr>
            <a:r>
              <a:rPr lang="en-US" dirty="0"/>
              <a:t>Containers only need to be provided with runtime data (like connection strings), in order to run.</a:t>
            </a:r>
          </a:p>
        </p:txBody>
      </p:sp>
    </p:spTree>
    <p:extLst>
      <p:ext uri="{BB962C8B-B14F-4D97-AF65-F5344CB8AC3E}">
        <p14:creationId xmlns:p14="http://schemas.microsoft.com/office/powerpoint/2010/main" val="183929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8343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a:t>Multi stage builds let you set up – or stage – some resources, and then build a "final" image that has resources from the staged container</a:t>
            </a:r>
            <a:endParaRPr lang="en-US" dirty="0"/>
          </a:p>
          <a:p>
            <a:pPr>
              <a:buNone/>
            </a:pPr>
            <a:endParaRPr lang="en-US" dirty="0"/>
          </a:p>
          <a:p>
            <a:pPr>
              <a:buNone/>
            </a:pPr>
            <a:r>
              <a:rPr lang="en-US"/>
              <a:t>The final image only has what you decided to copy from previous stages</a:t>
            </a:r>
            <a:endParaRPr lang="en-US" dirty="0"/>
          </a:p>
          <a:p>
            <a:pPr>
              <a:buNone/>
            </a:pPr>
            <a:endParaRPr lang="en-US" dirty="0"/>
          </a:p>
          <a:p>
            <a:pPr>
              <a:buNone/>
            </a:pPr>
            <a:r>
              <a:rPr lang="en-US"/>
              <a:t>This is an example of building a Go application into a docker image</a:t>
            </a:r>
            <a:endParaRPr lang="en-US" dirty="0"/>
          </a:p>
        </p:txBody>
      </p:sp>
    </p:spTree>
    <p:extLst>
      <p:ext uri="{BB962C8B-B14F-4D97-AF65-F5344CB8AC3E}">
        <p14:creationId xmlns:p14="http://schemas.microsoft.com/office/powerpoint/2010/main" val="1821320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7656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dirty="0"/>
              <a:t>The container format is an open standard – called OCI – not constrained to a single vendor</a:t>
            </a:r>
          </a:p>
          <a:p>
            <a:pPr marL="171450" indent="-171450">
              <a:buFontTx/>
              <a:buChar char="-"/>
            </a:pPr>
            <a:r>
              <a:rPr lang="en-US" dirty="0"/>
              <a:t>Less overhead, higher performance, because they share many resources with the host rather than duplicate them like a VM</a:t>
            </a:r>
          </a:p>
          <a:p>
            <a:pPr marL="171450" indent="-171450">
              <a:buFontTx/>
              <a:buChar char="-"/>
            </a:pPr>
            <a:r>
              <a:rPr lang="en-US" dirty="0"/>
              <a:t>But fewer isolation guarantees</a:t>
            </a:r>
          </a:p>
          <a:p>
            <a:pPr marL="628650" lvl="1" indent="-171450">
              <a:buFontTx/>
              <a:buChar char="-"/>
            </a:pPr>
            <a:r>
              <a:rPr lang="en-US" dirty="0"/>
              <a:t>Containers use “namespaces” and “</a:t>
            </a:r>
            <a:r>
              <a:rPr lang="en-US" dirty="0" err="1"/>
              <a:t>cgroups</a:t>
            </a:r>
            <a:r>
              <a:rPr lang="en-US" dirty="0"/>
              <a:t>” to provide isolated resources to the contained application</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dirty="0"/>
              <a:t>Shared OS kernel is the key differentiator</a:t>
            </a:r>
          </a:p>
          <a:p>
            <a:pPr marL="171450" indent="-171450">
              <a:buFontTx/>
              <a:buChar char="-"/>
            </a:pPr>
            <a:endParaRPr lang="en-US" dirty="0"/>
          </a:p>
        </p:txBody>
      </p:sp>
    </p:spTree>
    <p:extLst>
      <p:ext uri="{BB962C8B-B14F-4D97-AF65-F5344CB8AC3E}">
        <p14:creationId xmlns:p14="http://schemas.microsoft.com/office/powerpoint/2010/main" val="3619354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endParaRPr lang="en-US" dirty="0"/>
          </a:p>
        </p:txBody>
      </p:sp>
    </p:spTree>
    <p:extLst>
      <p:ext uri="{BB962C8B-B14F-4D97-AF65-F5344CB8AC3E}">
        <p14:creationId xmlns:p14="http://schemas.microsoft.com/office/powerpoint/2010/main" val="625617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dirty="0"/>
              <a:t>Hint at Container orchestration and remind them it will be talked about in greater detail in a later talk</a:t>
            </a:r>
          </a:p>
        </p:txBody>
      </p:sp>
    </p:spTree>
    <p:extLst>
      <p:ext uri="{BB962C8B-B14F-4D97-AF65-F5344CB8AC3E}">
        <p14:creationId xmlns:p14="http://schemas.microsoft.com/office/powerpoint/2010/main" val="816905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a:t>Tons of OSS projects build on containers – Kubernetes, Docker Swarm, </a:t>
            </a:r>
            <a:r>
              <a:rPr lang="en-US" err="1"/>
              <a:t>Hashicorp</a:t>
            </a:r>
            <a:r>
              <a:rPr lang="en-US"/>
              <a:t> Nomad, Packer, Mesos, Marathon, Rancher</a:t>
            </a:r>
          </a:p>
          <a:p>
            <a:pPr marL="171450" indent="-171450">
              <a:buFontTx/>
              <a:buChar char="-"/>
            </a:pPr>
            <a:endParaRPr lang="en-US"/>
          </a:p>
          <a:p>
            <a:pPr marL="171450" indent="-171450">
              <a:buFontTx/>
              <a:buChar char="-"/>
            </a:pPr>
            <a:r>
              <a:rPr lang="en-US"/>
              <a:t>Containers are the fundamental building block of modern cloud deployments</a:t>
            </a:r>
          </a:p>
        </p:txBody>
      </p:sp>
    </p:spTree>
    <p:extLst>
      <p:ext uri="{BB962C8B-B14F-4D97-AF65-F5344CB8AC3E}">
        <p14:creationId xmlns:p14="http://schemas.microsoft.com/office/powerpoint/2010/main" val="1587271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3643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3544292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dirty="0"/>
              <a:t>Talk about Builders and Tasks based on triggers</a:t>
            </a:r>
          </a:p>
        </p:txBody>
      </p:sp>
    </p:spTree>
    <p:extLst>
      <p:ext uri="{BB962C8B-B14F-4D97-AF65-F5344CB8AC3E}">
        <p14:creationId xmlns:p14="http://schemas.microsoft.com/office/powerpoint/2010/main" val="1712707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dirty="0"/>
              <a:t>Show </a:t>
            </a:r>
            <a:r>
              <a:rPr lang="en-US" dirty="0" err="1"/>
              <a:t>Dockerfiles</a:t>
            </a:r>
            <a:r>
              <a:rPr lang="en-US" dirty="0"/>
              <a:t> for all three apps</a:t>
            </a:r>
          </a:p>
          <a:p>
            <a:pPr marL="171450" indent="-171450">
              <a:buFontTx/>
              <a:buChar char="-"/>
            </a:pPr>
            <a:r>
              <a:rPr lang="en-US" dirty="0"/>
              <a:t>`make docker`</a:t>
            </a:r>
          </a:p>
          <a:p>
            <a:pPr marL="171450" indent="-171450">
              <a:buFontTx/>
              <a:buChar char="-"/>
            </a:pPr>
            <a:r>
              <a:rPr lang="en-US" dirty="0"/>
              <a:t>`make </a:t>
            </a:r>
            <a:r>
              <a:rPr lang="en-US" dirty="0" err="1"/>
              <a:t>acrbuild</a:t>
            </a:r>
            <a:r>
              <a:rPr lang="en-US" dirty="0"/>
              <a:t>`</a:t>
            </a:r>
          </a:p>
          <a:p>
            <a:pPr marL="0" indent="0">
              <a:buNone/>
            </a:pPr>
            <a:r>
              <a:rPr lang="en-US" dirty="0"/>
              <a:t>- This should be a docker push to ACR</a:t>
            </a:r>
          </a:p>
          <a:p>
            <a:pPr marL="171450" indent="-171450">
              <a:buFontTx/>
              <a:buChar char="-"/>
            </a:pPr>
            <a:r>
              <a:rPr lang="en-US" dirty="0"/>
              <a:t>Also mention that the ACR build we did means the image is already stored in ACR (and we can immediately docker pull it</a:t>
            </a:r>
          </a:p>
        </p:txBody>
      </p:sp>
    </p:spTree>
    <p:extLst>
      <p:ext uri="{BB962C8B-B14F-4D97-AF65-F5344CB8AC3E}">
        <p14:creationId xmlns:p14="http://schemas.microsoft.com/office/powerpoint/2010/main" val="221651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440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dirty="0"/>
              <a:t>Open </a:t>
            </a:r>
            <a:r>
              <a:rPr lang="en-US" dirty="0" err="1"/>
              <a:t>devops</a:t>
            </a:r>
            <a:r>
              <a:rPr lang="en-US" dirty="0"/>
              <a:t> portal and show azure </a:t>
            </a:r>
            <a:r>
              <a:rPr lang="en-US" dirty="0" err="1"/>
              <a:t>devops</a:t>
            </a:r>
            <a:r>
              <a:rPr lang="en-US" dirty="0"/>
              <a:t> pipeline for all three projects</a:t>
            </a:r>
          </a:p>
        </p:txBody>
      </p:sp>
    </p:spTree>
    <p:extLst>
      <p:ext uri="{BB962C8B-B14F-4D97-AF65-F5344CB8AC3E}">
        <p14:creationId xmlns:p14="http://schemas.microsoft.com/office/powerpoint/2010/main" val="1070680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141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70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935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dirty="0"/>
              <a:t>- Do the deploy</a:t>
            </a:r>
          </a:p>
          <a:p>
            <a:pPr marL="0" indent="0">
              <a:buNone/>
            </a:pPr>
            <a:r>
              <a:rPr lang="en-US" dirty="0"/>
              <a:t>- Show status (it shouldn't be up b/c no secrets for DB)</a:t>
            </a:r>
          </a:p>
          <a:p>
            <a:pPr marL="171450" indent="-171450">
              <a:buFontTx/>
              <a:buChar char="-"/>
            </a:pPr>
            <a:r>
              <a:rPr lang="en-US" dirty="0"/>
              <a:t>Show logs (takes a while so might not be time)</a:t>
            </a:r>
          </a:p>
          <a:p>
            <a:pPr marL="171450" indent="-171450">
              <a:buFontTx/>
              <a:buChar char="-"/>
            </a:pPr>
            <a:r>
              <a:rPr lang="en-US" dirty="0"/>
              <a:t>Show metrics in Azure Portal</a:t>
            </a:r>
          </a:p>
        </p:txBody>
      </p:sp>
    </p:spTree>
    <p:extLst>
      <p:ext uri="{BB962C8B-B14F-4D97-AF65-F5344CB8AC3E}">
        <p14:creationId xmlns:p14="http://schemas.microsoft.com/office/powerpoint/2010/main" val="2809181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All of the setup and teardown tasks for this demo are in a folder called “Scripts”</a:t>
            </a:r>
          </a:p>
          <a:p>
            <a:pPr marL="0" lvl="0" indent="0" algn="l" rtl="0">
              <a:spcBef>
                <a:spcPts val="0"/>
              </a:spcBef>
              <a:spcAft>
                <a:spcPts val="0"/>
              </a:spcAft>
              <a:buNone/>
            </a:pPr>
            <a:r>
              <a:rPr lang="en-US"/>
              <a:t>But in order to make them maintainable they’re broken up into single-task bash scripts.</a:t>
            </a:r>
          </a:p>
          <a:p>
            <a:pPr marL="0" lvl="0" indent="0" algn="l" rtl="0">
              <a:spcBef>
                <a:spcPts val="0"/>
              </a:spcBef>
              <a:spcAft>
                <a:spcPts val="0"/>
              </a:spcAft>
              <a:buNone/>
            </a:pPr>
            <a:r>
              <a:rPr lang="en-US"/>
              <a:t>It’s hard to tell a story with bash scripts, so I put all the scripts into a </a:t>
            </a:r>
            <a:r>
              <a:rPr lang="en-US" err="1"/>
              <a:t>Makefile</a:t>
            </a:r>
            <a:endParaRPr/>
          </a:p>
        </p:txBody>
      </p:sp>
    </p:spTree>
    <p:extLst>
      <p:ext uri="{BB962C8B-B14F-4D97-AF65-F5344CB8AC3E}">
        <p14:creationId xmlns:p14="http://schemas.microsoft.com/office/powerpoint/2010/main" val="1128466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Makefiles</a:t>
            </a:r>
            <a:r>
              <a:rPr lang="en-US"/>
              <a:t> describe a “target”, traditionally a compilation target like a library or binary</a:t>
            </a:r>
          </a:p>
          <a:p>
            <a:pPr marL="0" lvl="0" indent="0" algn="l" rtl="0">
              <a:spcBef>
                <a:spcPts val="0"/>
              </a:spcBef>
              <a:spcAft>
                <a:spcPts val="0"/>
              </a:spcAft>
              <a:buNone/>
            </a:pPr>
            <a:r>
              <a:rPr lang="en-US"/>
              <a:t>The target can have dependencies which are executed before the target starts.</a:t>
            </a:r>
          </a:p>
          <a:p>
            <a:pPr marL="0" lvl="0" indent="0" algn="l" rtl="0">
              <a:spcBef>
                <a:spcPts val="0"/>
              </a:spcBef>
              <a:spcAft>
                <a:spcPts val="0"/>
              </a:spcAft>
              <a:buNone/>
            </a:pPr>
            <a:endParaRPr/>
          </a:p>
        </p:txBody>
      </p:sp>
    </p:spTree>
    <p:extLst>
      <p:ext uri="{BB962C8B-B14F-4D97-AF65-F5344CB8AC3E}">
        <p14:creationId xmlns:p14="http://schemas.microsoft.com/office/powerpoint/2010/main" val="1366967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191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Even though this </a:t>
            </a:r>
            <a:r>
              <a:rPr lang="en-US" err="1"/>
              <a:t>makefile</a:t>
            </a:r>
            <a:r>
              <a:rPr lang="en-US"/>
              <a:t> isn’t compiling libraries or binaries, it’s still a really good format for describing the tasks required to run the projects.</a:t>
            </a:r>
          </a:p>
          <a:p>
            <a:pPr marL="0" lvl="0" indent="0" algn="l" rtl="0">
              <a:spcBef>
                <a:spcPts val="0"/>
              </a:spcBef>
              <a:spcAft>
                <a:spcPts val="0"/>
              </a:spcAft>
              <a:buNone/>
            </a:pPr>
            <a:r>
              <a:rPr lang="en-US"/>
              <a:t>Just like well-documented code, a </a:t>
            </a:r>
            <a:r>
              <a:rPr lang="en-US" err="1"/>
              <a:t>Makefile</a:t>
            </a:r>
            <a:r>
              <a:rPr lang="en-US"/>
              <a:t> can tell a strong story about your project.</a:t>
            </a:r>
          </a:p>
          <a:p>
            <a:pPr marL="0" lvl="0" indent="0" algn="l" rtl="0">
              <a:spcBef>
                <a:spcPts val="0"/>
              </a:spcBef>
              <a:spcAft>
                <a:spcPts val="0"/>
              </a:spcAft>
              <a:buNone/>
            </a:pPr>
            <a:endParaRPr/>
          </a:p>
        </p:txBody>
      </p:sp>
    </p:spTree>
    <p:extLst>
      <p:ext uri="{BB962C8B-B14F-4D97-AF65-F5344CB8AC3E}">
        <p14:creationId xmlns:p14="http://schemas.microsoft.com/office/powerpoint/2010/main" val="2306055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Walk through the scripts/up/</a:t>
            </a:r>
            <a:r>
              <a:rPr lang="en-US" err="1"/>
              <a:t>deploy.sh</a:t>
            </a:r>
            <a:r>
              <a:rPr lang="en-US"/>
              <a:t> bash script during the web app deployment</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599252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4422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651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171450" indent="-171450">
              <a:buFontTx/>
              <a:buChar char="-"/>
            </a:pPr>
            <a:r>
              <a:rPr lang="en-US"/>
              <a:t>Secret data = passwords, certificates, API tokens, encryption keys, ...</a:t>
            </a:r>
          </a:p>
          <a:p>
            <a:pPr marL="171450" indent="-171450">
              <a:buFontTx/>
              <a:buChar char="-"/>
            </a:pPr>
            <a:r>
              <a:rPr lang="en-US"/>
              <a:t>Hardware Security Module, not High School Musical</a:t>
            </a:r>
            <a:endParaRPr/>
          </a:p>
        </p:txBody>
      </p:sp>
    </p:spTree>
    <p:extLst>
      <p:ext uri="{BB962C8B-B14F-4D97-AF65-F5344CB8AC3E}">
        <p14:creationId xmlns:p14="http://schemas.microsoft.com/office/powerpoint/2010/main" val="380427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96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9722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2807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08325" y="20638"/>
            <a:ext cx="177800" cy="100012"/>
          </a:xfrm>
        </p:spPr>
      </p:sp>
      <p:sp>
        <p:nvSpPr>
          <p:cNvPr id="3" name="Notes Placeholder 2"/>
          <p:cNvSpPr>
            <a:spLocks noGrp="1"/>
          </p:cNvSpPr>
          <p:nvPr>
            <p:ph type="body" idx="1"/>
          </p:nvPr>
        </p:nvSpPr>
        <p:spPr/>
        <p:txBody>
          <a:bodyPr/>
          <a:lstStyle/>
          <a:p>
            <a:r>
              <a:rPr lang="en-US"/>
              <a:t>Optionally you can get your secrets directly inside your application</a:t>
            </a:r>
          </a:p>
          <a:p>
            <a:r>
              <a:rPr lang="en-US"/>
              <a:t>It’s a choice your development and operations team can make</a:t>
            </a:r>
          </a:p>
          <a:p>
            <a:r>
              <a:rPr lang="en-US"/>
              <a:t>I prefer using environment variables because it’s more portable</a:t>
            </a:r>
          </a:p>
        </p:txBody>
      </p:sp>
    </p:spTree>
    <p:extLst>
      <p:ext uri="{BB962C8B-B14F-4D97-AF65-F5344CB8AC3E}">
        <p14:creationId xmlns:p14="http://schemas.microsoft.com/office/powerpoint/2010/main" val="20513252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dirty="0"/>
              <a:t>Keep this basic:</a:t>
            </a:r>
          </a:p>
          <a:p>
            <a:pPr marL="0" indent="0">
              <a:buNone/>
            </a:pPr>
            <a:endParaRPr lang="en-US" dirty="0"/>
          </a:p>
          <a:p>
            <a:pPr marL="0" indent="0">
              <a:buNone/>
            </a:pPr>
            <a:r>
              <a:rPr lang="en-US" dirty="0"/>
              <a:t>- Store secret</a:t>
            </a:r>
          </a:p>
          <a:p>
            <a:pPr marL="0" indent="0">
              <a:buNone/>
            </a:pPr>
            <a:r>
              <a:rPr lang="en-US" dirty="0"/>
              <a:t>- Update app code</a:t>
            </a:r>
          </a:p>
          <a:p>
            <a:pPr marL="0" indent="0">
              <a:buNone/>
            </a:pPr>
            <a:r>
              <a:rPr lang="en-US" dirty="0"/>
              <a:t>- Build new image</a:t>
            </a:r>
          </a:p>
          <a:p>
            <a:pPr marL="0" indent="0">
              <a:buNone/>
            </a:pPr>
            <a:r>
              <a:rPr lang="en-US" dirty="0"/>
              <a:t>- Deploy</a:t>
            </a:r>
          </a:p>
          <a:p>
            <a:pPr marL="171450" indent="-171450">
              <a:buFontTx/>
              <a:buChar char="-"/>
            </a:pPr>
            <a:r>
              <a:rPr lang="en-US" dirty="0"/>
              <a:t>Show app start up successfully</a:t>
            </a:r>
            <a:br>
              <a:rPr lang="en-US" dirty="0"/>
            </a:br>
            <a:endParaRPr lang="en-US" dirty="0"/>
          </a:p>
          <a:p>
            <a:pPr marL="171450" indent="-171450">
              <a:buFontTx/>
              <a:buChar char="-"/>
            </a:pPr>
            <a:r>
              <a:rPr lang="en-US" dirty="0"/>
              <a:t>Make secrets</a:t>
            </a:r>
          </a:p>
          <a:p>
            <a:pPr marL="171450" indent="-171450">
              <a:buFontTx/>
              <a:buChar char="-"/>
            </a:pPr>
            <a:r>
              <a:rPr lang="en-US" dirty="0"/>
              <a:t>Make deploy-secure</a:t>
            </a:r>
          </a:p>
          <a:p>
            <a:pPr marL="0" indent="0">
              <a:buNone/>
            </a:pPr>
            <a:endParaRPr lang="en-US" dirty="0"/>
          </a:p>
        </p:txBody>
      </p:sp>
    </p:spTree>
    <p:extLst>
      <p:ext uri="{BB962C8B-B14F-4D97-AF65-F5344CB8AC3E}">
        <p14:creationId xmlns:p14="http://schemas.microsoft.com/office/powerpoint/2010/main" val="78413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92EBE136-8EDE-4537-BBD6-766486C6EA7C}" type="slidenum">
              <a:rPr lang="en-GB" altLang="en-US" sz="1200">
                <a:latin typeface="Arial" panose="020B0604020202020204" pitchFamily="34" charset="0"/>
              </a:rPr>
              <a:pPr/>
              <a:t>6</a:t>
            </a:fld>
            <a:endParaRPr lang="en-GB" altLang="en-US" sz="1200">
              <a:latin typeface="Arial" panose="020B0604020202020204" pitchFamily="34" charset="0"/>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a:buNone/>
            </a:pPr>
            <a:r>
              <a:rPr lang="en-US" dirty="0"/>
              <a:t>Many of you are familiar with the Global company Northwind Traders, we’ve been working with them for a LONG time at Microsoft.  </a:t>
            </a:r>
          </a:p>
          <a:p>
            <a:pPr>
              <a:buNone/>
            </a:pPr>
            <a:r>
              <a:rPr lang="en-US" dirty="0"/>
              <a:t>Recently, Northwind was acquired by scrappy startup Tailwind Traders.</a:t>
            </a:r>
          </a:p>
          <a:p>
            <a:pPr>
              <a:buNone/>
            </a:pPr>
            <a:r>
              <a:rPr lang="en-US" dirty="0"/>
              <a:t>Tailwind has a strong technology portfolio of modern applications, written as microservices.</a:t>
            </a:r>
          </a:p>
          <a:p>
            <a:pPr>
              <a:buNone/>
            </a:pPr>
            <a:r>
              <a:rPr lang="en-US" dirty="0"/>
              <a:t>As part of the acquisition due-diligence their senior management has determined that their current self-hosted infrastructure is not adequate for the growth goals of the company.</a:t>
            </a:r>
          </a:p>
          <a:p>
            <a:pPr>
              <a:buNone/>
            </a:pPr>
            <a:endParaRPr lang="en-US" dirty="0"/>
          </a:p>
          <a:p>
            <a:pPr>
              <a:buNone/>
            </a:pPr>
            <a:r>
              <a:rPr lang="en-US" dirty="0"/>
              <a:t>They’ve decided to embrace the cloud.</a:t>
            </a:r>
          </a:p>
          <a:p>
            <a:pPr eaLnBrk="1" hangingPunct="1"/>
            <a:endParaRPr lang="en-GB" altLang="en-US" dirty="0"/>
          </a:p>
          <a:p>
            <a:pPr eaLnBrk="1" hangingPunct="1"/>
            <a:endParaRPr lang="en-GB" altLang="en-US" dirty="0"/>
          </a:p>
          <a:p>
            <a:pPr eaLnBrk="1" hangingPunct="1"/>
            <a:endParaRPr lang="en-GB" altLang="en-US" dirty="0"/>
          </a:p>
        </p:txBody>
      </p:sp>
    </p:spTree>
    <p:extLst>
      <p:ext uri="{BB962C8B-B14F-4D97-AF65-F5344CB8AC3E}">
        <p14:creationId xmlns:p14="http://schemas.microsoft.com/office/powerpoint/2010/main" val="23837997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442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a:t>Now that the application is deployed in Azure Web Apps they have another problem to solve.</a:t>
            </a:r>
          </a:p>
          <a:p>
            <a:pPr marL="0" indent="0">
              <a:buNone/>
            </a:pPr>
            <a:r>
              <a:rPr lang="en-US"/>
              <a:t>A few of their users depend on nightly reports that were generated on their in-house servers</a:t>
            </a:r>
          </a:p>
          <a:p>
            <a:pPr marL="0" indent="0">
              <a:buNone/>
            </a:pPr>
            <a:r>
              <a:rPr lang="en-US"/>
              <a:t>There must be a way to replicate this functionality in the cloud?</a:t>
            </a:r>
          </a:p>
        </p:txBody>
      </p:sp>
    </p:spTree>
    <p:extLst>
      <p:ext uri="{BB962C8B-B14F-4D97-AF65-F5344CB8AC3E}">
        <p14:creationId xmlns:p14="http://schemas.microsoft.com/office/powerpoint/2010/main" val="32132943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a:t>- Triggers are things like eventhub inserts, HTTP requests</a:t>
            </a:r>
          </a:p>
          <a:p>
            <a:pPr marL="0" indent="0">
              <a:buNone/>
            </a:pPr>
            <a:r>
              <a:rPr lang="en-US"/>
              <a:t>- RE supported languages – containerization is in preview</a:t>
            </a:r>
          </a:p>
          <a:p>
            <a:pPr marL="0" indent="0">
              <a:buNone/>
            </a:pPr>
            <a:r>
              <a:rPr lang="en-US"/>
              <a:t>- RE "glue" - common use case, not the only possibility</a:t>
            </a:r>
          </a:p>
          <a:p>
            <a:pPr marL="0" indent="0">
              <a:buNone/>
            </a:pPr>
            <a:r>
              <a:rPr lang="en-US"/>
              <a:t>- Azure comes with a local dev tool ("func")</a:t>
            </a:r>
          </a:p>
        </p:txBody>
      </p:sp>
    </p:spTree>
    <p:extLst>
      <p:ext uri="{BB962C8B-B14F-4D97-AF65-F5344CB8AC3E}">
        <p14:creationId xmlns:p14="http://schemas.microsoft.com/office/powerpoint/2010/main" val="2412610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a:t>- Even uses the same syntax as cron!</a:t>
            </a:r>
            <a:endParaRPr/>
          </a:p>
        </p:txBody>
      </p:sp>
    </p:spTree>
    <p:extLst>
      <p:ext uri="{BB962C8B-B14F-4D97-AF65-F5344CB8AC3E}">
        <p14:creationId xmlns:p14="http://schemas.microsoft.com/office/powerpoint/2010/main" val="3630537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a:t>- Generate report in functions code</a:t>
            </a:r>
          </a:p>
          <a:p>
            <a:pPr>
              <a:buNone/>
            </a:pPr>
            <a:r>
              <a:rPr lang="en-US"/>
              <a:t>- Note that we don't have to write it into our deployed app (if we don't want)</a:t>
            </a:r>
          </a:p>
          <a:p>
            <a:pPr>
              <a:buNone/>
            </a:pPr>
            <a:r>
              <a:rPr lang="en-US"/>
              <a:t>- That's really microservice-ey</a:t>
            </a:r>
          </a:p>
          <a:p>
            <a:pPr>
              <a:buNone/>
            </a:pPr>
            <a:r>
              <a:rPr lang="en-US"/>
              <a:t>- Our critical path app doesn't change, but our reports can</a:t>
            </a:r>
          </a:p>
        </p:txBody>
      </p:sp>
    </p:spTree>
    <p:extLst>
      <p:ext uri="{BB962C8B-B14F-4D97-AF65-F5344CB8AC3E}">
        <p14:creationId xmlns:p14="http://schemas.microsoft.com/office/powerpoint/2010/main" val="1719929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a:t>- Summary slide</a:t>
            </a:r>
          </a:p>
        </p:txBody>
      </p:sp>
    </p:spTree>
    <p:extLst>
      <p:ext uri="{BB962C8B-B14F-4D97-AF65-F5344CB8AC3E}">
        <p14:creationId xmlns:p14="http://schemas.microsoft.com/office/powerpoint/2010/main" val="34851562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5169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927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dirty="0"/>
              <a:t>Many of you are familiar with the Global company Northwind Traders, we’ve been working with them for a LONG time at Microsoft.  </a:t>
            </a:r>
          </a:p>
          <a:p>
            <a:pPr>
              <a:buNone/>
            </a:pPr>
            <a:r>
              <a:rPr lang="en-US" dirty="0"/>
              <a:t>Recently, Northwind was acquired by scrappy startup Tailwind Traders.</a:t>
            </a:r>
          </a:p>
          <a:p>
            <a:pPr>
              <a:buNone/>
            </a:pPr>
            <a:r>
              <a:rPr lang="en-US" dirty="0"/>
              <a:t>Tailwind has a strong technology portfolio of modern applications, written as microservices.</a:t>
            </a:r>
          </a:p>
          <a:p>
            <a:pPr>
              <a:buNone/>
            </a:pPr>
            <a:r>
              <a:rPr lang="en-US" dirty="0"/>
              <a:t>As part of the acquisition due-diligence their senior management has determined that their current self-hosted infrastructure is not adequate for the growth goals of the company.</a:t>
            </a:r>
          </a:p>
          <a:p>
            <a:pPr>
              <a:buNone/>
            </a:pPr>
            <a:endParaRPr lang="en-US" dirty="0"/>
          </a:p>
          <a:p>
            <a:pPr>
              <a:buNone/>
            </a:pPr>
            <a:r>
              <a:rPr lang="en-US" dirty="0"/>
              <a:t>They’ve decided to embrace the cloud.</a:t>
            </a:r>
          </a:p>
          <a:p>
            <a:pPr>
              <a:buNone/>
            </a:pPr>
            <a:endParaRPr lang="en-US" dirty="0"/>
          </a:p>
          <a:p>
            <a:pPr>
              <a:buNone/>
            </a:pPr>
            <a:endParaRPr lang="en-US" dirty="0"/>
          </a:p>
        </p:txBody>
      </p:sp>
    </p:spTree>
    <p:extLst>
      <p:ext uri="{BB962C8B-B14F-4D97-AF65-F5344CB8AC3E}">
        <p14:creationId xmlns:p14="http://schemas.microsoft.com/office/powerpoint/2010/main" val="288928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r>
              <a:rPr lang="en-US"/>
              <a:t>I get a little glaze in my eyes when I look at the offerings of a full-service cloud provider like Azure.</a:t>
            </a:r>
          </a:p>
          <a:p>
            <a:pPr>
              <a:buNone/>
            </a:pPr>
            <a:r>
              <a:rPr lang="en-US"/>
              <a:t>It’s impressive that we offer everything that you need or may need to fully embrace the Cloud.</a:t>
            </a:r>
          </a:p>
          <a:p>
            <a:pPr>
              <a:buNone/>
            </a:pPr>
            <a:r>
              <a:rPr lang="en-US"/>
              <a:t>But WHERE DO YOU START?</a:t>
            </a:r>
          </a:p>
        </p:txBody>
      </p:sp>
    </p:spTree>
    <p:extLst>
      <p:ext uri="{BB962C8B-B14F-4D97-AF65-F5344CB8AC3E}">
        <p14:creationId xmlns:p14="http://schemas.microsoft.com/office/powerpoint/2010/main" val="609133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5525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r>
              <a:rPr lang="en-US"/>
              <a:t>The Tailwind Traders application is composed of a React frontend and two microservices, one in C# and one in Node.js</a:t>
            </a:r>
          </a:p>
          <a:p>
            <a:pPr marL="0" indent="0">
              <a:buNone/>
            </a:pPr>
            <a:r>
              <a:rPr lang="en-US"/>
              <a:t>This polyglot environment is a particularly good reason to use containers, because the software stack for each service varies</a:t>
            </a:r>
          </a:p>
          <a:p>
            <a:pPr marL="0" indent="0">
              <a:buNone/>
            </a:pPr>
            <a:r>
              <a:rPr lang="en-US"/>
              <a:t>so much.</a:t>
            </a:r>
            <a:endParaRPr/>
          </a:p>
        </p:txBody>
      </p:sp>
    </p:spTree>
    <p:extLst>
      <p:ext uri="{BB962C8B-B14F-4D97-AF65-F5344CB8AC3E}">
        <p14:creationId xmlns:p14="http://schemas.microsoft.com/office/powerpoint/2010/main" val="1762768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6.emf"/><Relationship Id="rId4"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438817" y="1719570"/>
            <a:ext cx="3127628" cy="863089"/>
          </a:xfrm>
          <a:prstGeom prst="rect">
            <a:avLst/>
          </a:prstGeom>
        </p:spPr>
      </p:pic>
    </p:spTree>
    <p:extLst>
      <p:ext uri="{BB962C8B-B14F-4D97-AF65-F5344CB8AC3E}">
        <p14:creationId xmlns:p14="http://schemas.microsoft.com/office/powerpoint/2010/main" val="367448176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2363903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2563160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16483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42242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1327767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3436282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366868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596371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9045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468404"/>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886291"/>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190870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752822"/>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071466"/>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6701430"/>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30297473"/>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176728"/>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64309904"/>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649550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4033294"/>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9834732"/>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925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01754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86286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4023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992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9458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05435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146620"/>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859112215"/>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9807717"/>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spTree>
    <p:extLst>
      <p:ext uri="{BB962C8B-B14F-4D97-AF65-F5344CB8AC3E}">
        <p14:creationId xmlns:p14="http://schemas.microsoft.com/office/powerpoint/2010/main" val="37908557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247478"/>
            <a:ext cx="6858000" cy="1384995"/>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2701529"/>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E71C539-9550-4966-A5F3-2F6D50786557}" type="slidenum">
              <a:rPr lang="en-US" altLang="en-US"/>
              <a:pPr>
                <a:defRPr/>
              </a:pPr>
              <a:t>‹#›</a:t>
            </a:fld>
            <a:endParaRPr lang="en-US" altLang="en-US"/>
          </a:p>
        </p:txBody>
      </p:sp>
    </p:spTree>
    <p:extLst>
      <p:ext uri="{BB962C8B-B14F-4D97-AF65-F5344CB8AC3E}">
        <p14:creationId xmlns:p14="http://schemas.microsoft.com/office/powerpoint/2010/main" val="4235119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100826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6A6C-02EE-4F3F-9A91-1E2442E0389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4B267A9-A50E-462C-BF7C-FCEACEB077C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59EBDBC-9823-425E-8B4A-A290BFFAC5FB}"/>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5" name="Footer Placeholder 4">
            <a:extLst>
              <a:ext uri="{FF2B5EF4-FFF2-40B4-BE49-F238E27FC236}">
                <a16:creationId xmlns:a16="http://schemas.microsoft.com/office/drawing/2014/main" id="{6E4B2B65-F443-4BCA-A599-7191EF4CE6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AE4A2-BF0B-468D-B2EE-8B48B5862330}"/>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2093142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BECC-EF4F-4690-BE97-FAC8EDE545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B6CBC2-057B-4745-BC55-82067A0016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2CADD7-1364-46D2-B264-69DCEDC8796E}"/>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5" name="Footer Placeholder 4">
            <a:extLst>
              <a:ext uri="{FF2B5EF4-FFF2-40B4-BE49-F238E27FC236}">
                <a16:creationId xmlns:a16="http://schemas.microsoft.com/office/drawing/2014/main" id="{EBD04C9A-B286-4024-AF30-CABF90577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8AC17-0248-4AF8-B4E9-F3AC853E1D28}"/>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278711380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456-1835-4AAE-AA6F-1CCF6F1CD17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08D1CD5-B240-47C8-9F54-34B59EC496D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BEF7E4-11C1-482F-BFC3-9D631776C87B}"/>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5" name="Footer Placeholder 4">
            <a:extLst>
              <a:ext uri="{FF2B5EF4-FFF2-40B4-BE49-F238E27FC236}">
                <a16:creationId xmlns:a16="http://schemas.microsoft.com/office/drawing/2014/main" id="{E1D18A2F-9629-4F2B-9B09-047FE8F0F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8E34C-6BA2-43F1-9245-44AC50848035}"/>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11070214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21FA-6B08-4125-AE4D-AF2CF717D9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054D88-9A79-4DB2-A69B-6AB955F5245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E5AD37-B523-4FAF-B74A-A6902051FEC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51B73E-8C8F-4CDE-A71F-8F01082FEFAB}"/>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6" name="Footer Placeholder 5">
            <a:extLst>
              <a:ext uri="{FF2B5EF4-FFF2-40B4-BE49-F238E27FC236}">
                <a16:creationId xmlns:a16="http://schemas.microsoft.com/office/drawing/2014/main" id="{187A9583-4CDA-43F6-B430-DFD0376341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9D3156-3B84-4578-AB06-50BE5FEE8968}"/>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36894388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4F424-FEC8-4FC3-AE19-58399EEAA6C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595C5B-B3AC-4CE1-8808-FA5D3D309BA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C6E65E0-CB3D-4B4E-B367-9ADE77B718A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274BC-3E99-457B-BBC2-113F4B5C754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1F790F7-07D4-436A-A822-6A365184DFC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6CB3F9-9556-4792-9143-53C0847C23F8}"/>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8" name="Footer Placeholder 7">
            <a:extLst>
              <a:ext uri="{FF2B5EF4-FFF2-40B4-BE49-F238E27FC236}">
                <a16:creationId xmlns:a16="http://schemas.microsoft.com/office/drawing/2014/main" id="{43082222-A9B9-414B-A34F-872711B3C4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25CCD4-33C9-4011-8E47-C14822846351}"/>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14409663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1350-1F63-4566-86FE-BB5ECA4038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43D7CC-B670-4C7A-97A0-BE9694C17777}"/>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4" name="Footer Placeholder 3">
            <a:extLst>
              <a:ext uri="{FF2B5EF4-FFF2-40B4-BE49-F238E27FC236}">
                <a16:creationId xmlns:a16="http://schemas.microsoft.com/office/drawing/2014/main" id="{818A5FE0-26FE-42C4-BFCC-C8C98A0DB2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EC1436-C982-4E45-BA6D-D13BE88A146C}"/>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6841825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EEA0D7-9E87-4401-A7E8-8E4BA50ECEF7}"/>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3" name="Footer Placeholder 2">
            <a:extLst>
              <a:ext uri="{FF2B5EF4-FFF2-40B4-BE49-F238E27FC236}">
                <a16:creationId xmlns:a16="http://schemas.microsoft.com/office/drawing/2014/main" id="{17F8F4F2-A935-4104-869D-3DB2872210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22C4D-B226-4AAD-BD00-1AC1B6914B82}"/>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288898195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AD4F6-CAB9-4935-B6DC-D174E9B2BF1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0A1BD0-BA15-4ABC-AAED-9824C1E463D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FF4D9E-6CBB-42BD-A216-FB5379F2005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18E4782-9BA2-4FA3-B650-5AE079959A58}"/>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6" name="Footer Placeholder 5">
            <a:extLst>
              <a:ext uri="{FF2B5EF4-FFF2-40B4-BE49-F238E27FC236}">
                <a16:creationId xmlns:a16="http://schemas.microsoft.com/office/drawing/2014/main" id="{DE88CAB8-E076-4FD6-B16E-1E34072F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38A9DC-6F83-4766-B9C6-561211D85920}"/>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201032410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D80C-5448-4D80-B1AA-D939E137D40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098C895-2175-41E7-A70B-8678E8FF34D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7B222A3-C768-4632-A038-D570D7A61FF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64D70D8-7A9D-4DC9-B770-31E13A215960}"/>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6" name="Footer Placeholder 5">
            <a:extLst>
              <a:ext uri="{FF2B5EF4-FFF2-40B4-BE49-F238E27FC236}">
                <a16:creationId xmlns:a16="http://schemas.microsoft.com/office/drawing/2014/main" id="{D0E3C3D0-5CD4-4368-946E-A3A12225E0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9B917F-851F-4811-B0DD-0262D82A5E30}"/>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17960713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C2A2-F9A7-4672-BC12-1D2175C40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7B571A-B891-49DE-95C9-3D6D5EEC23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C92CFD-22BB-4A45-8628-4B97239C1F89}"/>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5" name="Footer Placeholder 4">
            <a:extLst>
              <a:ext uri="{FF2B5EF4-FFF2-40B4-BE49-F238E27FC236}">
                <a16:creationId xmlns:a16="http://schemas.microsoft.com/office/drawing/2014/main" id="{41BE73F0-0864-4619-8352-ADFC2CA33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1D600-9CF1-4AC9-9C72-5F2273379C5A}"/>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2635747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3024462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F73849-929E-455D-ABF7-CF407D961F6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EE208B-6811-45E8-8A08-BDA7769EA3C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D1330-FB87-4E70-B51D-981318755ABC}"/>
              </a:ext>
            </a:extLst>
          </p:cNvPr>
          <p:cNvSpPr>
            <a:spLocks noGrp="1"/>
          </p:cNvSpPr>
          <p:nvPr>
            <p:ph type="dt" sz="half" idx="10"/>
          </p:nvPr>
        </p:nvSpPr>
        <p:spPr/>
        <p:txBody>
          <a:bodyPr/>
          <a:lstStyle/>
          <a:p>
            <a:fld id="{22E8137B-47BE-44AF-9E64-68E95872F477}" type="datetimeFigureOut">
              <a:rPr lang="en-US" smtClean="0"/>
              <a:t>7/3/2019</a:t>
            </a:fld>
            <a:endParaRPr lang="en-US"/>
          </a:p>
        </p:txBody>
      </p:sp>
      <p:sp>
        <p:nvSpPr>
          <p:cNvPr id="5" name="Footer Placeholder 4">
            <a:extLst>
              <a:ext uri="{FF2B5EF4-FFF2-40B4-BE49-F238E27FC236}">
                <a16:creationId xmlns:a16="http://schemas.microsoft.com/office/drawing/2014/main" id="{3F798CE8-1008-4CFB-8933-4321C94D7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F9AA4-EB80-46D0-9881-1FC4872B705C}"/>
              </a:ext>
            </a:extLst>
          </p:cNvPr>
          <p:cNvSpPr>
            <a:spLocks noGrp="1"/>
          </p:cNvSpPr>
          <p:nvPr>
            <p:ph type="sldNum" sz="quarter" idx="12"/>
          </p:nvPr>
        </p:nvSpPr>
        <p:spPr/>
        <p:txBody>
          <a:bodyPr/>
          <a:lstStyle/>
          <a:p>
            <a:fld id="{1F3669D7-DE27-4B73-A476-916CA22F1726}" type="slidenum">
              <a:rPr lang="en-US" smtClean="0"/>
              <a:t>‹#›</a:t>
            </a:fld>
            <a:endParaRPr lang="en-US"/>
          </a:p>
        </p:txBody>
      </p:sp>
    </p:spTree>
    <p:extLst>
      <p:ext uri="{BB962C8B-B14F-4D97-AF65-F5344CB8AC3E}">
        <p14:creationId xmlns:p14="http://schemas.microsoft.com/office/powerpoint/2010/main" val="39619976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79308"/>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8972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23387" y="1951635"/>
            <a:ext cx="4923602" cy="1240230"/>
          </a:xfrm>
          <a:noFill/>
        </p:spPr>
        <p:txBody>
          <a:bodyPr lIns="0" tIns="0" rIns="0" bIns="182880" anchor="b" anchorCtr="0"/>
          <a:lstStyle>
            <a:lvl1pPr>
              <a:defRPr sz="3677" strike="noStrike" spc="-37" baseline="0">
                <a:solidFill>
                  <a:schemeClr val="bg1"/>
                </a:solidFill>
              </a:defRPr>
            </a:lvl1pPr>
          </a:lstStyle>
          <a:p>
            <a:r>
              <a:rPr lang="en-US"/>
              <a:t>Microsoft Azure </a:t>
            </a:r>
            <a:br>
              <a:rPr lang="en-US"/>
            </a:br>
            <a:r>
              <a:rPr lang="en-US"/>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5316853" y="1070314"/>
            <a:ext cx="2966054" cy="3002873"/>
          </a:xfrm>
          <a:prstGeom prst="rect">
            <a:avLst/>
          </a:prstGeom>
        </p:spPr>
      </p:pic>
    </p:spTree>
    <p:extLst>
      <p:ext uri="{BB962C8B-B14F-4D97-AF65-F5344CB8AC3E}">
        <p14:creationId xmlns:p14="http://schemas.microsoft.com/office/powerpoint/2010/main" val="2704488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818728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3741763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301371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0504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44846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2531745" y="0"/>
            <a:ext cx="6612255"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271797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26255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891290"/>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03712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116101"/>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122593"/>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60333399"/>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6829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5629590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7852855"/>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840443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4480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073452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870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7603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4733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87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315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01901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570189"/>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17320096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6778614"/>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014954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spTree>
    <p:extLst>
      <p:ext uri="{BB962C8B-B14F-4D97-AF65-F5344CB8AC3E}">
        <p14:creationId xmlns:p14="http://schemas.microsoft.com/office/powerpoint/2010/main" val="12920752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spTree>
    <p:extLst>
      <p:ext uri="{BB962C8B-B14F-4D97-AF65-F5344CB8AC3E}">
        <p14:creationId xmlns:p14="http://schemas.microsoft.com/office/powerpoint/2010/main" val="2483626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688430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rgbClr val="003B55"/>
        </a:solidFill>
        <a:effectLst/>
      </p:bgPr>
    </p:bg>
    <p:spTree>
      <p:nvGrpSpPr>
        <p:cNvPr id="1" name="Shape 3230"/>
        <p:cNvGrpSpPr/>
        <p:nvPr/>
      </p:nvGrpSpPr>
      <p:grpSpPr>
        <a:xfrm>
          <a:off x="0" y="0"/>
          <a:ext cx="0" cy="0"/>
          <a:chOff x="0" y="0"/>
          <a:chExt cx="0" cy="0"/>
        </a:xfrm>
      </p:grpSpPr>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162917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B87A1"/>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a:p>
        </p:txBody>
      </p:sp>
      <p:sp>
        <p:nvSpPr>
          <p:cNvPr id="1562" name="Google Shape;1562;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1039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2119" name="Google Shape;2119;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782558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399" name="Google Shape;2399;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00783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1D1D1B"/>
        </a:solidFill>
        <a:effectLst/>
      </p:bgPr>
    </p:bg>
    <p:spTree>
      <p:nvGrpSpPr>
        <p:cNvPr id="1" name="Shape 3506"/>
        <p:cNvGrpSpPr/>
        <p:nvPr/>
      </p:nvGrpSpPr>
      <p:grpSpPr>
        <a:xfrm>
          <a:off x="0" y="0"/>
          <a:ext cx="0" cy="0"/>
          <a:chOff x="0" y="0"/>
          <a:chExt cx="0" cy="0"/>
        </a:xfrm>
      </p:grpSpPr>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64500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76" name="Google Shape;2676;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1071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2954"/>
        <p:cNvGrpSpPr/>
        <p:nvPr/>
      </p:nvGrpSpPr>
      <p:grpSpPr>
        <a:xfrm>
          <a:off x="0" y="0"/>
          <a:ext cx="0" cy="0"/>
          <a:chOff x="0" y="0"/>
          <a:chExt cx="0" cy="0"/>
        </a:xfrm>
      </p:grpSpPr>
      <p:sp>
        <p:nvSpPr>
          <p:cNvPr id="3229" name="Google Shape;3229;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8661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1939199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lstStyle>
            <a:lvl1pPr marL="457200" lvl="0" indent="-228600">
              <a:spcBef>
                <a:spcPts val="360"/>
              </a:spcBef>
              <a:spcAft>
                <a:spcPts val="0"/>
              </a:spcAft>
              <a:buSzPts val="1800"/>
              <a:buNone/>
              <a:defRPr sz="1800"/>
            </a:lvl1pPr>
          </a:lstStyle>
          <a:p>
            <a:endParaRPr/>
          </a:p>
        </p:txBody>
      </p:sp>
      <p:sp>
        <p:nvSpPr>
          <p:cNvPr id="2953" name="Google Shape;2953;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7204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srcRect t="274" b="274"/>
          <a:stretch/>
        </p:blipFill>
        <p:spPr>
          <a:xfrm>
            <a:off x="0" y="645"/>
            <a:ext cx="9141708" cy="514221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stretch>
            <a:fillRect/>
          </a:stretch>
        </p:blipFill>
        <p:spPr>
          <a:xfrm>
            <a:off x="438817" y="1719569"/>
            <a:ext cx="3127628" cy="863088"/>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0340634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a:blip r:embed="rId2"/>
          <a:stretch>
            <a:fillRect/>
          </a:stretch>
        </p:blipFill>
        <p:spPr>
          <a:xfrm>
            <a:off x="2531745" y="0"/>
            <a:ext cx="6612255" cy="51435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83198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499703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691699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532053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4177766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1662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172558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273660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150560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786563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507259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23381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274632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758290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171261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21246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2140978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7566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srcRect t="274" b="274"/>
          <a:stretch/>
        </p:blipFill>
        <p:spPr>
          <a:xfrm>
            <a:off x="0" y="645"/>
            <a:ext cx="9141708" cy="514221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2535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982833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63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378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475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325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24613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785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9201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79753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3161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708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1348771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74686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03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669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199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0644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545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061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20077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35079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438817" y="1719570"/>
            <a:ext cx="3127628" cy="863089"/>
          </a:xfrm>
          <a:prstGeom prst="rect">
            <a:avLst/>
          </a:prstGeom>
        </p:spPr>
      </p:pic>
    </p:spTree>
    <p:extLst>
      <p:ext uri="{BB962C8B-B14F-4D97-AF65-F5344CB8AC3E}">
        <p14:creationId xmlns:p14="http://schemas.microsoft.com/office/powerpoint/2010/main" val="3484524122"/>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229024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2531745" y="0"/>
            <a:ext cx="6612255"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1425397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984516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60644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71396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72444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762575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384173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290355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252861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13312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theme" Target="../theme/theme2.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image" Target="../media/image1.emf"/><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theme" Target="../theme/theme3.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4.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theme" Target="../theme/theme5.xml"/><Relationship Id="rId1"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7561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ransition>
    <p:fade/>
  </p:transition>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387110"/>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3"/>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22959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2" r:id="rId40"/>
    <p:sldLayoutId id="2147483793" r:id="rId41"/>
  </p:sldLayoutIdLst>
  <p:transition>
    <p:fade/>
  </p:transition>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F48502-2EDF-457C-8176-5A4523F9B03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41166F-7937-4BEC-B2E8-6959C9F2C68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0ED99F-153E-464B-8711-2ED773470D9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2E8137B-47BE-44AF-9E64-68E95872F477}" type="datetimeFigureOut">
              <a:rPr lang="en-US" smtClean="0"/>
              <a:t>7/3/2019</a:t>
            </a:fld>
            <a:endParaRPr lang="en-US"/>
          </a:p>
        </p:txBody>
      </p:sp>
      <p:sp>
        <p:nvSpPr>
          <p:cNvPr id="5" name="Footer Placeholder 4">
            <a:extLst>
              <a:ext uri="{FF2B5EF4-FFF2-40B4-BE49-F238E27FC236}">
                <a16:creationId xmlns:a16="http://schemas.microsoft.com/office/drawing/2014/main" id="{9ACDE732-039C-41FE-9D3F-23D3EA8248D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EDC4F7-0E19-45DB-9A98-2732C4E0163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F3669D7-DE27-4B73-A476-916CA22F1726}" type="slidenum">
              <a:rPr lang="en-US" smtClean="0"/>
              <a:t>‹#›</a:t>
            </a:fld>
            <a:endParaRPr lang="en-US"/>
          </a:p>
        </p:txBody>
      </p:sp>
    </p:spTree>
    <p:extLst>
      <p:ext uri="{BB962C8B-B14F-4D97-AF65-F5344CB8AC3E}">
        <p14:creationId xmlns:p14="http://schemas.microsoft.com/office/powerpoint/2010/main" val="165719621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7071920" y="2131545"/>
            <a:ext cx="5137029" cy="873583"/>
          </a:xfrm>
          <a:prstGeom prst="rect">
            <a:avLst/>
          </a:prstGeom>
        </p:spPr>
      </p:pic>
    </p:spTree>
    <p:extLst>
      <p:ext uri="{BB962C8B-B14F-4D97-AF65-F5344CB8AC3E}">
        <p14:creationId xmlns:p14="http://schemas.microsoft.com/office/powerpoint/2010/main" val="1667545530"/>
      </p:ext>
    </p:extLst>
  </p:cSld>
  <p:clrMap bg1="lt1" tx1="dk1" bg2="lt2" tx2="dk2" accent1="accent1" accent2="accent2" accent3="accent3" accent4="accent4" accent5="accent5" accent6="accent6" hlink="hlink" folHlink="folHlink"/>
  <p:sldLayoutIdLst>
    <p:sldLayoutId id="2147483808" r:id="rId1"/>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9.xml"/><Relationship Id="rId4"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6.xml"/><Relationship Id="rId1" Type="http://schemas.openxmlformats.org/officeDocument/2006/relationships/slideLayout" Target="../slideLayouts/slideLayout12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09.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09.xml"/></Relationships>
</file>

<file path=ppt/slides/_rels/slide2.xml.rels><?xml version="1.0" encoding="UTF-8" standalone="yes"?>
<Relationships xmlns="http://schemas.openxmlformats.org/package/2006/relationships"><Relationship Id="rId3" Type="http://schemas.openxmlformats.org/officeDocument/2006/relationships/hyperlink" Target="https://techcommunity.microsoft.com/t5/Microsoft-Ignite-The-Tour/Modernizing-your-application-with-containers-and-Serverless/m-p/284152#M69" TargetMode="External"/><Relationship Id="rId2" Type="http://schemas.openxmlformats.org/officeDocument/2006/relationships/notesSlide" Target="../notesSlides/notesSlide1.xml"/><Relationship Id="rId1" Type="http://schemas.openxmlformats.org/officeDocument/2006/relationships/slideLayout" Target="../slideLayouts/slideLayout141.xml"/><Relationship Id="rId4" Type="http://schemas.openxmlformats.org/officeDocument/2006/relationships/hyperlink" Target="https://github.com/microsoft/IgniteTheTour/tree/master/MIG%20-%20Migrating%20Applications%20to%20the%20Cloud/MIG4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09.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0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1.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109.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6.xml"/><Relationship Id="rId1" Type="http://schemas.openxmlformats.org/officeDocument/2006/relationships/slideLayout" Target="../slideLayouts/slideLayout109.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7.xml"/><Relationship Id="rId1" Type="http://schemas.openxmlformats.org/officeDocument/2006/relationships/slideLayout" Target="../slideLayouts/slideLayout109.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8.xml"/><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09.xml"/><Relationship Id="rId4" Type="http://schemas.openxmlformats.org/officeDocument/2006/relationships/comments" Target="../comments/commen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9.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36.xml"/><Relationship Id="rId1" Type="http://schemas.openxmlformats.org/officeDocument/2006/relationships/slideLayout" Target="../slideLayouts/slideLayout10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0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44.xml"/><Relationship Id="rId1" Type="http://schemas.openxmlformats.org/officeDocument/2006/relationships/slideLayout" Target="../slideLayouts/slideLayout10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6.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9.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1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281865" y="2571750"/>
            <a:ext cx="4710464" cy="1344638"/>
          </a:xfrm>
          <a:prstGeom prst="rect">
            <a:avLst/>
          </a:prstGeom>
          <a:noFill/>
        </p:spPr>
        <p:txBody>
          <a:bodyPr vert="horz" wrap="square" lIns="0" tIns="0" rIns="0" bIns="134464"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685775">
              <a:defRPr/>
            </a:pPr>
            <a:endParaRPr lang="en-US" sz="3677" spc="-37">
              <a:solidFill>
                <a:srgbClr val="FFFFFF"/>
              </a:solidFill>
              <a:latin typeface="Segoe UI Semibold"/>
            </a:endParaRPr>
          </a:p>
          <a:p>
            <a:pPr defTabSz="685775">
              <a:defRPr/>
            </a:pPr>
            <a:endParaRPr lang="en-US" sz="3677" spc="-37">
              <a:solidFill>
                <a:srgbClr val="FFFFFF"/>
              </a:solidFill>
              <a:latin typeface="Segoe UI Semibold"/>
            </a:endParaRPr>
          </a:p>
          <a:p>
            <a:pPr defTabSz="685775">
              <a:defRPr/>
            </a:pPr>
            <a:endParaRPr lang="en-US" sz="3677" spc="-37">
              <a:solidFill>
                <a:srgbClr val="FFFFFF"/>
              </a:solidFill>
              <a:latin typeface="Segoe UI Semibold"/>
            </a:endParaRPr>
          </a:p>
          <a:p>
            <a:pPr defTabSz="685775">
              <a:defRPr/>
            </a:pPr>
            <a:r>
              <a:rPr lang="en-US" sz="3677" spc="-37">
                <a:solidFill>
                  <a:srgbClr val="FFFFFF"/>
                </a:solidFill>
                <a:latin typeface="Segoe UI Semibold"/>
              </a:rPr>
              <a:t>Microsoft Azure Training Day: </a:t>
            </a:r>
            <a:br>
              <a:rPr lang="en-US" sz="3677" spc="-37">
                <a:solidFill>
                  <a:srgbClr val="0078D3"/>
                </a:solidFill>
                <a:latin typeface="Segoe UI Semibold"/>
              </a:rPr>
            </a:br>
            <a:r>
              <a:rPr lang="en-US" sz="3677" spc="-37">
                <a:solidFill>
                  <a:srgbClr val="50E6FF"/>
                </a:solidFill>
                <a:latin typeface="Segoe UI Semibold"/>
              </a:rPr>
              <a:t>Migrating Applications to the Cloud</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The Tailwind Traders App</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a:t>Ecommerce web app</a:t>
            </a:r>
          </a:p>
          <a:p>
            <a:r>
              <a:rPr lang="en-US"/>
              <a:t>Three microservices:</a:t>
            </a:r>
          </a:p>
          <a:p>
            <a:pPr lvl="1"/>
            <a:r>
              <a:rPr lang="en-US"/>
              <a:t>Frontend (React)</a:t>
            </a:r>
          </a:p>
          <a:p>
            <a:pPr lvl="1"/>
            <a:r>
              <a:rPr lang="en-US"/>
              <a:t>Inventory service (C#)</a:t>
            </a:r>
          </a:p>
          <a:p>
            <a:pPr lvl="1"/>
            <a:r>
              <a:rPr lang="en-US"/>
              <a:t>Product service (Node.js)</a:t>
            </a:r>
            <a:endParaRPr/>
          </a:p>
        </p:txBody>
      </p:sp>
    </p:spTree>
    <p:extLst>
      <p:ext uri="{BB962C8B-B14F-4D97-AF65-F5344CB8AC3E}">
        <p14:creationId xmlns:p14="http://schemas.microsoft.com/office/powerpoint/2010/main" val="32110933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Technologies</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a:t>Docker: open source container technology</a:t>
            </a:r>
          </a:p>
          <a:p>
            <a:r>
              <a:rPr lang="en-US"/>
              <a:t>Azure Container Registry (ACR): highly available, secure container registry</a:t>
            </a:r>
          </a:p>
          <a:p>
            <a:r>
              <a:rPr lang="en-US"/>
              <a:t>Azure App Service for Linux: container orchestrator</a:t>
            </a:r>
            <a:endParaRPr/>
          </a:p>
        </p:txBody>
      </p:sp>
    </p:spTree>
    <p:extLst>
      <p:ext uri="{BB962C8B-B14F-4D97-AF65-F5344CB8AC3E}">
        <p14:creationId xmlns:p14="http://schemas.microsoft.com/office/powerpoint/2010/main" val="39157058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Dockerizing Microservices</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pPr marL="76200" indent="0">
              <a:buNone/>
            </a:pPr>
            <a:r>
              <a:rPr lang="en-US"/>
              <a:t>We'll demo:</a:t>
            </a:r>
          </a:p>
          <a:p>
            <a:pPr marL="76200" indent="0">
              <a:buNone/>
            </a:pPr>
            <a:endParaRPr lang="en-US"/>
          </a:p>
          <a:p>
            <a:r>
              <a:rPr lang="en-US"/>
              <a:t>One </a:t>
            </a:r>
            <a:r>
              <a:rPr lang="en-US">
                <a:latin typeface="Consolas"/>
              </a:rPr>
              <a:t>Dockerfile</a:t>
            </a:r>
            <a:r>
              <a:rPr lang="en-US"/>
              <a:t> per folder</a:t>
            </a:r>
            <a:endParaRPr/>
          </a:p>
          <a:p>
            <a:pPr>
              <a:spcBef>
                <a:spcPts val="0"/>
              </a:spcBef>
            </a:pPr>
            <a:r>
              <a:rPr lang="en-US"/>
              <a:t>Two ways to build images</a:t>
            </a:r>
          </a:p>
          <a:p>
            <a:pPr>
              <a:spcBef>
                <a:spcPts val="0"/>
              </a:spcBef>
            </a:pPr>
            <a:r>
              <a:rPr lang="en-US"/>
              <a:t>Push to ACR</a:t>
            </a:r>
          </a:p>
        </p:txBody>
      </p:sp>
    </p:spTree>
    <p:extLst>
      <p:ext uri="{BB962C8B-B14F-4D97-AF65-F5344CB8AC3E}">
        <p14:creationId xmlns:p14="http://schemas.microsoft.com/office/powerpoint/2010/main" val="23941754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p:nvPr>
        </p:nvSpPr>
        <p:spPr/>
        <p:txBody>
          <a:bodyPr/>
          <a:lstStyle/>
          <a:p>
            <a:r>
              <a:rPr lang="en-US" dirty="0"/>
              <a:t>Azure App Service</a:t>
            </a:r>
          </a:p>
        </p:txBody>
      </p:sp>
    </p:spTree>
    <p:extLst>
      <p:ext uri="{BB962C8B-B14F-4D97-AF65-F5344CB8AC3E}">
        <p14:creationId xmlns:p14="http://schemas.microsoft.com/office/powerpoint/2010/main" val="5548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a:t>Azure App Service</a:t>
            </a:r>
            <a:endParaRPr lang="en"/>
          </a:p>
        </p:txBody>
      </p:sp>
      <p:sp>
        <p:nvSpPr>
          <p:cNvPr id="3871" name="Google Shape;3871;p18"/>
          <p:cNvSpPr txBox="1">
            <a:spLocks noGrp="1"/>
          </p:cNvSpPr>
          <p:nvPr>
            <p:ph type="body" sz="quarter" idx="10"/>
          </p:nvPr>
        </p:nvSpPr>
        <p:spPr>
          <a:xfrm>
            <a:off x="438149" y="1076623"/>
            <a:ext cx="6007255" cy="1209562"/>
          </a:xfrm>
          <a:prstGeom prst="rect">
            <a:avLst/>
          </a:prstGeom>
        </p:spPr>
        <p:txBody>
          <a:bodyPr spcFirstLastPara="1" wrap="square" lIns="91425" tIns="91425" rIns="91425" bIns="91425" anchor="t" anchorCtr="0">
            <a:noAutofit/>
          </a:bodyPr>
          <a:lstStyle/>
          <a:p>
            <a:r>
              <a:rPr lang="en-US" dirty="0"/>
              <a:t>Fully Managed Application Platform</a:t>
            </a:r>
          </a:p>
          <a:p>
            <a:r>
              <a:rPr lang="en-US" dirty="0"/>
              <a:t>Deploy your stack natively or with containers (Node, PHP, .NET, Python)</a:t>
            </a:r>
          </a:p>
          <a:p>
            <a:r>
              <a:rPr lang="en-US" dirty="0"/>
              <a:t>Support custom domains, SSL certificates, single sign-on</a:t>
            </a:r>
          </a:p>
          <a:p>
            <a:r>
              <a:rPr lang="en-US" dirty="0"/>
              <a:t>Plug into Azure’s wide variety of services</a:t>
            </a:r>
          </a:p>
          <a:p>
            <a:pPr lvl="1"/>
            <a:r>
              <a:rPr lang="en-US" dirty="0"/>
              <a:t>Load Balancing</a:t>
            </a:r>
          </a:p>
          <a:p>
            <a:pPr lvl="1"/>
            <a:r>
              <a:rPr lang="en-US" dirty="0"/>
              <a:t>CI/CD</a:t>
            </a:r>
          </a:p>
          <a:p>
            <a:pPr lvl="1"/>
            <a:r>
              <a:rPr lang="en-US" dirty="0"/>
              <a:t>Managed Databases</a:t>
            </a:r>
          </a:p>
        </p:txBody>
      </p:sp>
      <p:pic>
        <p:nvPicPr>
          <p:cNvPr id="3" name="Picture 2">
            <a:extLst>
              <a:ext uri="{FF2B5EF4-FFF2-40B4-BE49-F238E27FC236}">
                <a16:creationId xmlns:a16="http://schemas.microsoft.com/office/drawing/2014/main" id="{C78B5ECC-43D6-C24D-A229-9D9379E08187}"/>
              </a:ext>
            </a:extLst>
          </p:cNvPr>
          <p:cNvPicPr>
            <a:picLocks noChangeAspect="1"/>
          </p:cNvPicPr>
          <p:nvPr/>
        </p:nvPicPr>
        <p:blipFill>
          <a:blip r:embed="rId3"/>
          <a:stretch>
            <a:fillRect/>
          </a:stretch>
        </p:blipFill>
        <p:spPr>
          <a:xfrm>
            <a:off x="5619895" y="1194682"/>
            <a:ext cx="4162511" cy="2183006"/>
          </a:xfrm>
          <a:prstGeom prst="rect">
            <a:avLst/>
          </a:prstGeom>
        </p:spPr>
      </p:pic>
    </p:spTree>
    <p:extLst>
      <p:ext uri="{BB962C8B-B14F-4D97-AF65-F5344CB8AC3E}">
        <p14:creationId xmlns:p14="http://schemas.microsoft.com/office/powerpoint/2010/main" val="7661862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a:t>Azure App Service</a:t>
            </a:r>
            <a:endParaRPr lang="en"/>
          </a:p>
        </p:txBody>
      </p:sp>
      <p:sp>
        <p:nvSpPr>
          <p:cNvPr id="3871" name="Google Shape;3871;p18"/>
          <p:cNvSpPr txBox="1">
            <a:spLocks noGrp="1"/>
          </p:cNvSpPr>
          <p:nvPr>
            <p:ph type="body" sz="quarter" idx="10"/>
          </p:nvPr>
        </p:nvSpPr>
        <p:spPr>
          <a:xfrm>
            <a:off x="438149" y="1076623"/>
            <a:ext cx="6007255" cy="1209562"/>
          </a:xfrm>
          <a:prstGeom prst="rect">
            <a:avLst/>
          </a:prstGeom>
        </p:spPr>
        <p:txBody>
          <a:bodyPr spcFirstLastPara="1" wrap="square" lIns="91425" tIns="91425" rIns="91425" bIns="91425" anchor="t" anchorCtr="0">
            <a:noAutofit/>
          </a:bodyPr>
          <a:lstStyle/>
          <a:p>
            <a:r>
              <a:rPr lang="en-US" dirty="0"/>
              <a:t>Continuous Delivery based on code changes or container pushes</a:t>
            </a:r>
          </a:p>
          <a:p>
            <a:r>
              <a:rPr lang="en-US" dirty="0"/>
              <a:t>High Availability with multi-region deployments and autoscaling</a:t>
            </a:r>
          </a:p>
          <a:p>
            <a:r>
              <a:rPr lang="en-US" dirty="0"/>
              <a:t>Azure Monitor provides detailed views of resource usage, while Application Insights provides deeper insights into your app’s throughput, response times, memory/CPU utilization, and error trends.</a:t>
            </a:r>
          </a:p>
        </p:txBody>
      </p:sp>
      <p:pic>
        <p:nvPicPr>
          <p:cNvPr id="3" name="Picture 2">
            <a:extLst>
              <a:ext uri="{FF2B5EF4-FFF2-40B4-BE49-F238E27FC236}">
                <a16:creationId xmlns:a16="http://schemas.microsoft.com/office/drawing/2014/main" id="{C78B5ECC-43D6-C24D-A229-9D9379E08187}"/>
              </a:ext>
            </a:extLst>
          </p:cNvPr>
          <p:cNvPicPr>
            <a:picLocks noChangeAspect="1"/>
          </p:cNvPicPr>
          <p:nvPr/>
        </p:nvPicPr>
        <p:blipFill>
          <a:blip r:embed="rId3"/>
          <a:stretch>
            <a:fillRect/>
          </a:stretch>
        </p:blipFill>
        <p:spPr>
          <a:xfrm>
            <a:off x="5619895" y="1194682"/>
            <a:ext cx="4162511" cy="2183006"/>
          </a:xfrm>
          <a:prstGeom prst="rect">
            <a:avLst/>
          </a:prstGeom>
        </p:spPr>
      </p:pic>
    </p:spTree>
    <p:extLst>
      <p:ext uri="{BB962C8B-B14F-4D97-AF65-F5344CB8AC3E}">
        <p14:creationId xmlns:p14="http://schemas.microsoft.com/office/powerpoint/2010/main" val="8882485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8659-6BF8-4D46-B9B7-AAD3B68AB1B1}"/>
              </a:ext>
            </a:extLst>
          </p:cNvPr>
          <p:cNvSpPr>
            <a:spLocks noGrp="1"/>
          </p:cNvSpPr>
          <p:nvPr>
            <p:ph type="title"/>
          </p:nvPr>
        </p:nvSpPr>
        <p:spPr/>
        <p:txBody>
          <a:bodyPr/>
          <a:lstStyle/>
          <a:p>
            <a:r>
              <a:rPr lang="en-US"/>
              <a:t>Containers</a:t>
            </a:r>
          </a:p>
        </p:txBody>
      </p:sp>
      <p:sp>
        <p:nvSpPr>
          <p:cNvPr id="18" name="Rectangle 17">
            <a:extLst>
              <a:ext uri="{FF2B5EF4-FFF2-40B4-BE49-F238E27FC236}">
                <a16:creationId xmlns:a16="http://schemas.microsoft.com/office/drawing/2014/main" id="{8FA1CE61-A40B-4B81-A502-692B3C3F8164}"/>
              </a:ext>
            </a:extLst>
          </p:cNvPr>
          <p:cNvSpPr/>
          <p:nvPr/>
        </p:nvSpPr>
        <p:spPr>
          <a:xfrm>
            <a:off x="355323" y="2672538"/>
            <a:ext cx="5108713" cy="363946"/>
          </a:xfrm>
          <a:prstGeom prst="rect">
            <a:avLst/>
          </a:prstGeom>
        </p:spPr>
        <p:txBody>
          <a:bodyPr wrap="square">
            <a:spAutoFit/>
          </a:bodyPr>
          <a:lstStyle/>
          <a:p>
            <a:pPr>
              <a:buNone/>
            </a:pPr>
            <a:r>
              <a:rPr lang="en-US"/>
              <a:t>What they are and why they matter</a:t>
            </a:r>
          </a:p>
        </p:txBody>
      </p:sp>
    </p:spTree>
    <p:extLst>
      <p:ext uri="{BB962C8B-B14F-4D97-AF65-F5344CB8AC3E}">
        <p14:creationId xmlns:p14="http://schemas.microsoft.com/office/powerpoint/2010/main" val="343711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8659-6BF8-4D46-B9B7-AAD3B68AB1B1}"/>
              </a:ext>
            </a:extLst>
          </p:cNvPr>
          <p:cNvSpPr>
            <a:spLocks noGrp="1"/>
          </p:cNvSpPr>
          <p:nvPr>
            <p:ph type="title"/>
          </p:nvPr>
        </p:nvSpPr>
        <p:spPr/>
        <p:txBody>
          <a:bodyPr/>
          <a:lstStyle/>
          <a:p>
            <a:r>
              <a:rPr lang="en-US" dirty="0"/>
              <a:t>What problem are we trying to solve?</a:t>
            </a:r>
          </a:p>
        </p:txBody>
      </p:sp>
      <p:sp>
        <p:nvSpPr>
          <p:cNvPr id="18" name="Rectangle 17">
            <a:extLst>
              <a:ext uri="{FF2B5EF4-FFF2-40B4-BE49-F238E27FC236}">
                <a16:creationId xmlns:a16="http://schemas.microsoft.com/office/drawing/2014/main" id="{8FA1CE61-A40B-4B81-A502-692B3C3F8164}"/>
              </a:ext>
            </a:extLst>
          </p:cNvPr>
          <p:cNvSpPr/>
          <p:nvPr/>
        </p:nvSpPr>
        <p:spPr>
          <a:xfrm>
            <a:off x="355323" y="2672538"/>
            <a:ext cx="5108713" cy="363946"/>
          </a:xfrm>
          <a:prstGeom prst="rect">
            <a:avLst/>
          </a:prstGeom>
        </p:spPr>
        <p:txBody>
          <a:bodyPr wrap="square" anchor="t">
            <a:spAutoFit/>
          </a:bodyPr>
          <a:lstStyle/>
          <a:p>
            <a:pPr>
              <a:buNone/>
            </a:pPr>
            <a:r>
              <a:rPr lang="en-US" sz="1750" dirty="0"/>
              <a:t>What’s wrong with VMs?</a:t>
            </a:r>
          </a:p>
        </p:txBody>
      </p:sp>
    </p:spTree>
    <p:extLst>
      <p:ext uri="{BB962C8B-B14F-4D97-AF65-F5344CB8AC3E}">
        <p14:creationId xmlns:p14="http://schemas.microsoft.com/office/powerpoint/2010/main" val="1929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What are Containers?</a:t>
            </a:r>
          </a:p>
        </p:txBody>
      </p:sp>
      <p:pic>
        <p:nvPicPr>
          <p:cNvPr id="4" name="Picture 3">
            <a:extLst>
              <a:ext uri="{FF2B5EF4-FFF2-40B4-BE49-F238E27FC236}">
                <a16:creationId xmlns:a16="http://schemas.microsoft.com/office/drawing/2014/main" id="{9B294110-35D1-FF4E-8874-D176EBE054C6}"/>
              </a:ext>
            </a:extLst>
          </p:cNvPr>
          <p:cNvPicPr>
            <a:picLocks noChangeAspect="1"/>
          </p:cNvPicPr>
          <p:nvPr/>
        </p:nvPicPr>
        <p:blipFill>
          <a:blip r:embed="rId3"/>
          <a:stretch>
            <a:fillRect/>
          </a:stretch>
        </p:blipFill>
        <p:spPr>
          <a:xfrm>
            <a:off x="2994877" y="1740752"/>
            <a:ext cx="3154246" cy="2354578"/>
          </a:xfrm>
          <a:prstGeom prst="rect">
            <a:avLst/>
          </a:prstGeom>
        </p:spPr>
      </p:pic>
      <p:sp>
        <p:nvSpPr>
          <p:cNvPr id="5" name="TextBox 4">
            <a:extLst>
              <a:ext uri="{FF2B5EF4-FFF2-40B4-BE49-F238E27FC236}">
                <a16:creationId xmlns:a16="http://schemas.microsoft.com/office/drawing/2014/main" id="{40720B9A-BB01-BE4D-8241-5D7BB5C374BB}"/>
              </a:ext>
            </a:extLst>
          </p:cNvPr>
          <p:cNvSpPr txBox="1"/>
          <p:nvPr/>
        </p:nvSpPr>
        <p:spPr>
          <a:xfrm>
            <a:off x="3250259" y="1282390"/>
            <a:ext cx="26434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Traditional Deployment</a:t>
            </a:r>
          </a:p>
        </p:txBody>
      </p:sp>
    </p:spTree>
    <p:extLst>
      <p:ext uri="{BB962C8B-B14F-4D97-AF65-F5344CB8AC3E}">
        <p14:creationId xmlns:p14="http://schemas.microsoft.com/office/powerpoint/2010/main" val="22605524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What are Containers?</a:t>
            </a:r>
          </a:p>
        </p:txBody>
      </p:sp>
      <p:sp>
        <p:nvSpPr>
          <p:cNvPr id="5" name="TextBox 4">
            <a:extLst>
              <a:ext uri="{FF2B5EF4-FFF2-40B4-BE49-F238E27FC236}">
                <a16:creationId xmlns:a16="http://schemas.microsoft.com/office/drawing/2014/main" id="{40720B9A-BB01-BE4D-8241-5D7BB5C374BB}"/>
              </a:ext>
            </a:extLst>
          </p:cNvPr>
          <p:cNvSpPr txBox="1"/>
          <p:nvPr/>
        </p:nvSpPr>
        <p:spPr>
          <a:xfrm>
            <a:off x="3250259" y="1282390"/>
            <a:ext cx="26434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Traditional Deployment</a:t>
            </a:r>
          </a:p>
        </p:txBody>
      </p:sp>
      <p:pic>
        <p:nvPicPr>
          <p:cNvPr id="2" name="Picture 1">
            <a:extLst>
              <a:ext uri="{FF2B5EF4-FFF2-40B4-BE49-F238E27FC236}">
                <a16:creationId xmlns:a16="http://schemas.microsoft.com/office/drawing/2014/main" id="{3C592397-C1AD-BA48-B375-DE99BCF5EBB8}"/>
              </a:ext>
            </a:extLst>
          </p:cNvPr>
          <p:cNvPicPr>
            <a:picLocks noChangeAspect="1"/>
          </p:cNvPicPr>
          <p:nvPr/>
        </p:nvPicPr>
        <p:blipFill>
          <a:blip r:embed="rId3"/>
          <a:stretch>
            <a:fillRect/>
          </a:stretch>
        </p:blipFill>
        <p:spPr>
          <a:xfrm>
            <a:off x="2994876" y="1735022"/>
            <a:ext cx="3154246" cy="2354578"/>
          </a:xfrm>
          <a:prstGeom prst="rect">
            <a:avLst/>
          </a:prstGeom>
        </p:spPr>
      </p:pic>
    </p:spTree>
    <p:extLst>
      <p:ext uri="{BB962C8B-B14F-4D97-AF65-F5344CB8AC3E}">
        <p14:creationId xmlns:p14="http://schemas.microsoft.com/office/powerpoint/2010/main" val="1914093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259141" y="3884"/>
            <a:ext cx="7741859" cy="510140"/>
          </a:xfrm>
        </p:spPr>
        <p:txBody>
          <a:bodyPr>
            <a:normAutofit fontScale="90000"/>
          </a:bodyPr>
          <a:lstStyle/>
          <a:p>
            <a:r>
              <a:rPr lang="en-US" dirty="0">
                <a:solidFill>
                  <a:srgbClr val="FF0000"/>
                </a:solidFill>
              </a:rPr>
              <a:t>(DO NOT SHOW)</a:t>
            </a:r>
            <a:br>
              <a:rPr lang="en-US" dirty="0"/>
            </a:br>
            <a:r>
              <a:rPr lang="en-US" dirty="0"/>
              <a:t>Modernizing your application with Containers and Serverless</a:t>
            </a:r>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4037381876"/>
              </p:ext>
            </p:extLst>
          </p:nvPr>
        </p:nvGraphicFramePr>
        <p:xfrm>
          <a:off x="342900" y="530789"/>
          <a:ext cx="8458201" cy="2253681"/>
        </p:xfrm>
        <a:graphic>
          <a:graphicData uri="http://schemas.openxmlformats.org/drawingml/2006/table">
            <a:tbl>
              <a:tblPr firstRow="1" bandRow="1">
                <a:tableStyleId>{5C22544A-7EE6-4342-B048-85BDC9FD1C3A}</a:tableStyleId>
              </a:tblPr>
              <a:tblGrid>
                <a:gridCol w="2312609">
                  <a:extLst>
                    <a:ext uri="{9D8B030D-6E8A-4147-A177-3AD203B41FA5}">
                      <a16:colId xmlns:a16="http://schemas.microsoft.com/office/drawing/2014/main" val="3252896202"/>
                    </a:ext>
                  </a:extLst>
                </a:gridCol>
                <a:gridCol w="6145592">
                  <a:extLst>
                    <a:ext uri="{9D8B030D-6E8A-4147-A177-3AD203B41FA5}">
                      <a16:colId xmlns:a16="http://schemas.microsoft.com/office/drawing/2014/main" val="269771659"/>
                    </a:ext>
                  </a:extLst>
                </a:gridCol>
              </a:tblGrid>
              <a:tr h="228600">
                <a:tc>
                  <a:txBody>
                    <a:bodyPr/>
                    <a:lstStyle/>
                    <a:p>
                      <a:r>
                        <a:rPr lang="en-US" sz="1100" b="0">
                          <a:solidFill>
                            <a:schemeClr val="tx1"/>
                          </a:solidFill>
                          <a:latin typeface="+mj-lt"/>
                        </a:rPr>
                        <a:t>Baseline Event</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b="0" dirty="0">
                          <a:solidFill>
                            <a:schemeClr val="tx1"/>
                          </a:solidFill>
                          <a:latin typeface="+mn-lt"/>
                        </a:rPr>
                        <a:t>Microsoft Azure Training Day: Migrating applications to the cloud</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28600">
                <a:tc>
                  <a:txBody>
                    <a:bodyPr/>
                    <a:lstStyle/>
                    <a:p>
                      <a:r>
                        <a:rPr lang="en-US" sz="1100" b="0">
                          <a:solidFill>
                            <a:schemeClr val="tx1"/>
                          </a:solidFill>
                          <a:latin typeface="+mj-lt"/>
                        </a:rPr>
                        <a:t>Recommended Speaker Roles</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b="0" dirty="0">
                          <a:solidFill>
                            <a:schemeClr val="tx1"/>
                          </a:solidFill>
                          <a:latin typeface="+mn-lt"/>
                        </a:rPr>
                        <a:t>Field Technical Roles: Regional CSA’s (</a:t>
                      </a:r>
                      <a:r>
                        <a:rPr lang="en-US" sz="900" b="0" dirty="0" err="1">
                          <a:solidFill>
                            <a:schemeClr val="tx1"/>
                          </a:solidFill>
                          <a:latin typeface="+mn-lt"/>
                        </a:rPr>
                        <a:t>AppDev</a:t>
                      </a:r>
                      <a:r>
                        <a:rPr lang="en-US" sz="900" b="0" dirty="0">
                          <a:solidFill>
                            <a:schemeClr val="tx1"/>
                          </a:solidFill>
                          <a:latin typeface="+mn-lt"/>
                        </a:rPr>
                        <a:t>, Data and AI) PFE, GBB, MVP, MTC TSP</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28600">
                <a:tc>
                  <a:txBody>
                    <a:bodyPr/>
                    <a:lstStyle/>
                    <a:p>
                      <a:r>
                        <a:rPr lang="en-US" sz="1100">
                          <a:solidFill>
                            <a:schemeClr val="tx1"/>
                          </a:solidFill>
                          <a:latin typeface="+mj-lt"/>
                        </a:rPr>
                        <a:t>Audience</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dirty="0">
                          <a:solidFill>
                            <a:schemeClr val="tx1"/>
                          </a:solidFill>
                          <a:latin typeface="+mn-lt"/>
                        </a:rPr>
                        <a:t>70% Developer 30% Architects</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28600">
                <a:tc>
                  <a:txBody>
                    <a:bodyPr/>
                    <a:lstStyle/>
                    <a:p>
                      <a:r>
                        <a:rPr lang="en-US" sz="1100">
                          <a:solidFill>
                            <a:schemeClr val="tx1"/>
                          </a:solidFill>
                          <a:latin typeface="+mj-lt"/>
                        </a:rPr>
                        <a:t>Length &amp; Version</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a:solidFill>
                            <a:schemeClr val="tx1"/>
                          </a:solidFill>
                          <a:latin typeface="+mn-lt"/>
                        </a:rPr>
                        <a:t>60min</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28600">
                <a:tc>
                  <a:txBody>
                    <a:bodyPr/>
                    <a:lstStyle/>
                    <a:p>
                      <a:r>
                        <a:rPr lang="en-US" sz="1100">
                          <a:solidFill>
                            <a:schemeClr val="tx1"/>
                          </a:solidFill>
                          <a:latin typeface="+mj-lt"/>
                        </a:rPr>
                        <a:t>Content Level</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a:solidFill>
                            <a:schemeClr val="tx1"/>
                          </a:solidFill>
                          <a:latin typeface="+mn-lt"/>
                        </a:rPr>
                        <a:t>300</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28600">
                <a:tc>
                  <a:txBody>
                    <a:bodyPr/>
                    <a:lstStyle/>
                    <a:p>
                      <a:r>
                        <a:rPr lang="en-US" sz="1100">
                          <a:solidFill>
                            <a:schemeClr val="tx1"/>
                          </a:solidFill>
                          <a:latin typeface="+mj-lt"/>
                        </a:rPr>
                        <a:t>Deck Contacts</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dirty="0">
                          <a:solidFill>
                            <a:schemeClr val="tx1"/>
                          </a:solidFill>
                          <a:latin typeface="+mn-lt"/>
                        </a:rPr>
                        <a:t>Mark Winter</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80060">
                <a:tc>
                  <a:txBody>
                    <a:bodyPr/>
                    <a:lstStyle/>
                    <a:p>
                      <a:r>
                        <a:rPr lang="en-US" sz="1100" dirty="0">
                          <a:solidFill>
                            <a:schemeClr val="tx1"/>
                          </a:solidFill>
                          <a:latin typeface="+mj-lt"/>
                        </a:rPr>
                        <a:t>Training Resources</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defTabSz="932472" fontAlgn="base">
                        <a:lnSpc>
                          <a:spcPct val="100000"/>
                        </a:lnSpc>
                        <a:spcBef>
                          <a:spcPct val="0"/>
                        </a:spcBef>
                        <a:spcAft>
                          <a:spcPct val="0"/>
                        </a:spcAft>
                        <a:buFont typeface="Arial" panose="020B0604020202020204" pitchFamily="34" charset="0"/>
                        <a:buChar char="•"/>
                        <a:defRPr/>
                      </a:pPr>
                      <a:r>
                        <a:rPr lang="en-US" sz="900" kern="0" dirty="0">
                          <a:solidFill>
                            <a:schemeClr val="tx1"/>
                          </a:solidFill>
                          <a:latin typeface="Segoe UI" panose="020B0502040204020203" pitchFamily="34" charset="0"/>
                          <a:ea typeface="+mn-ea"/>
                          <a:cs typeface="Segoe UI" panose="020B0502040204020203" pitchFamily="34" charset="0"/>
                        </a:rPr>
                        <a:t>Video Recording </a:t>
                      </a:r>
                      <a:r>
                        <a:rPr lang="en-US" sz="900" kern="0" dirty="0">
                          <a:solidFill>
                            <a:schemeClr val="tx1"/>
                          </a:solidFill>
                          <a:latin typeface="Segoe UI" panose="020B0502040204020203" pitchFamily="34" charset="0"/>
                          <a:ea typeface="+mn-ea"/>
                          <a:cs typeface="Segoe UI" panose="020B0502040204020203" pitchFamily="34" charset="0"/>
                          <a:hlinkClick r:id="rId3"/>
                        </a:rPr>
                        <a:t>here</a:t>
                      </a:r>
                      <a:endParaRPr lang="en-US" sz="900" kern="0" dirty="0">
                        <a:solidFill>
                          <a:schemeClr val="tx1"/>
                        </a:solidFill>
                        <a:latin typeface="Segoe UI" panose="020B0502040204020203" pitchFamily="34" charset="0"/>
                        <a:ea typeface="+mn-ea"/>
                        <a:cs typeface="Segoe UI" panose="020B0502040204020203" pitchFamily="34" charset="0"/>
                      </a:endParaRPr>
                    </a:p>
                    <a:p>
                      <a:pPr marL="171450" indent="-171450" defTabSz="932472" fontAlgn="base">
                        <a:lnSpc>
                          <a:spcPct val="100000"/>
                        </a:lnSpc>
                        <a:spcBef>
                          <a:spcPct val="0"/>
                        </a:spcBef>
                        <a:spcAft>
                          <a:spcPct val="0"/>
                        </a:spcAft>
                        <a:buFont typeface="Arial" panose="020B0604020202020204" pitchFamily="34" charset="0"/>
                        <a:buChar char="•"/>
                        <a:defRPr/>
                      </a:pPr>
                      <a:r>
                        <a:rPr lang="en-US" sz="900" kern="0" dirty="0" err="1">
                          <a:solidFill>
                            <a:schemeClr val="tx1"/>
                          </a:solidFill>
                          <a:latin typeface="Segoe UI" panose="020B0502040204020203" pitchFamily="34" charset="0"/>
                          <a:ea typeface="+mn-ea"/>
                          <a:cs typeface="Segoe UI" panose="020B0502040204020203" pitchFamily="34" charset="0"/>
                        </a:rPr>
                        <a:t>Github</a:t>
                      </a:r>
                      <a:r>
                        <a:rPr lang="en-US" sz="900" kern="0" dirty="0">
                          <a:solidFill>
                            <a:schemeClr val="tx1"/>
                          </a:solidFill>
                          <a:latin typeface="Segoe UI" panose="020B0502040204020203" pitchFamily="34" charset="0"/>
                          <a:ea typeface="+mn-ea"/>
                          <a:cs typeface="Segoe UI" panose="020B0502040204020203" pitchFamily="34" charset="0"/>
                        </a:rPr>
                        <a:t> resources </a:t>
                      </a:r>
                      <a:r>
                        <a:rPr lang="en-US" sz="900" kern="0" dirty="0">
                          <a:solidFill>
                            <a:schemeClr val="tx1"/>
                          </a:solidFill>
                          <a:latin typeface="Segoe UI" panose="020B0502040204020203" pitchFamily="34" charset="0"/>
                          <a:ea typeface="+mn-ea"/>
                          <a:cs typeface="Segoe UI" panose="020B0502040204020203" pitchFamily="34" charset="0"/>
                          <a:hlinkClick r:id="rId4"/>
                        </a:rPr>
                        <a:t>here</a:t>
                      </a:r>
                      <a:endParaRPr lang="en-US" sz="900" kern="0" dirty="0">
                        <a:solidFill>
                          <a:schemeClr val="tx1"/>
                        </a:solidFill>
                        <a:latin typeface="Segoe UI" panose="020B0502040204020203" pitchFamily="34" charset="0"/>
                        <a:ea typeface="+mn-ea"/>
                        <a:cs typeface="Segoe UI" panose="020B0502040204020203" pitchFamily="34" charset="0"/>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356301">
                <a:tc>
                  <a:txBody>
                    <a:bodyPr/>
                    <a:lstStyle/>
                    <a:p>
                      <a:r>
                        <a:rPr lang="en-US" sz="1100">
                          <a:solidFill>
                            <a:schemeClr val="tx1"/>
                          </a:solidFill>
                          <a:latin typeface="+mj-lt"/>
                        </a:rPr>
                        <a:t>Accessibility checker</a:t>
                      </a:r>
                      <a:endParaRPr lang="en-US" sz="1100" dirty="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indent="0">
                        <a:spcAft>
                          <a:spcPts val="600"/>
                        </a:spcAft>
                        <a:buFont typeface="+mj-lt"/>
                        <a:buNone/>
                      </a:pPr>
                      <a:r>
                        <a:rPr lang="en-US" sz="900" dirty="0">
                          <a:solidFill>
                            <a:schemeClr val="tx1"/>
                          </a:solidFill>
                          <a:latin typeface="+mn-lt"/>
                        </a:rPr>
                        <a:t>(Date)</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40516624"/>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342899" y="2843896"/>
            <a:ext cx="4572000" cy="300082"/>
          </a:xfrm>
          <a:prstGeom prst="rect">
            <a:avLst/>
          </a:prstGeom>
        </p:spPr>
        <p:txBody>
          <a:bodyPr>
            <a:spAutoFit/>
          </a:bodyPr>
          <a:lstStyle/>
          <a:p>
            <a:pPr defTabSz="685800">
              <a:defRPr/>
            </a:pPr>
            <a:r>
              <a:rPr lang="en-US" sz="1350" b="1">
                <a:solidFill>
                  <a:srgbClr val="FF0000"/>
                </a:solidFill>
                <a:latin typeface="Segoe UI"/>
              </a:rPr>
              <a:t>CHANGE TRACKER</a:t>
            </a:r>
            <a:endParaRPr lang="en-US" sz="1350" b="1">
              <a:solidFill>
                <a:srgbClr val="1A1A1A"/>
              </a:solidFill>
              <a:latin typeface="Segoe UI"/>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extLst>
              <p:ext uri="{D42A27DB-BD31-4B8C-83A1-F6EECF244321}">
                <p14:modId xmlns:p14="http://schemas.microsoft.com/office/powerpoint/2010/main" val="3361668498"/>
              </p:ext>
            </p:extLst>
          </p:nvPr>
        </p:nvGraphicFramePr>
        <p:xfrm>
          <a:off x="342899" y="3197208"/>
          <a:ext cx="8458201" cy="1797684"/>
        </p:xfrm>
        <a:graphic>
          <a:graphicData uri="http://schemas.openxmlformats.org/drawingml/2006/table">
            <a:tbl>
              <a:tblPr firstRow="1" bandRow="1">
                <a:tableStyleId>{5C22544A-7EE6-4342-B048-85BDC9FD1C3A}</a:tableStyleId>
              </a:tblPr>
              <a:tblGrid>
                <a:gridCol w="1544768">
                  <a:extLst>
                    <a:ext uri="{9D8B030D-6E8A-4147-A177-3AD203B41FA5}">
                      <a16:colId xmlns:a16="http://schemas.microsoft.com/office/drawing/2014/main" val="183128995"/>
                    </a:ext>
                  </a:extLst>
                </a:gridCol>
                <a:gridCol w="1544768">
                  <a:extLst>
                    <a:ext uri="{9D8B030D-6E8A-4147-A177-3AD203B41FA5}">
                      <a16:colId xmlns:a16="http://schemas.microsoft.com/office/drawing/2014/main" val="100877150"/>
                    </a:ext>
                  </a:extLst>
                </a:gridCol>
                <a:gridCol w="5368665">
                  <a:extLst>
                    <a:ext uri="{9D8B030D-6E8A-4147-A177-3AD203B41FA5}">
                      <a16:colId xmlns:a16="http://schemas.microsoft.com/office/drawing/2014/main" val="2642130174"/>
                    </a:ext>
                  </a:extLst>
                </a:gridCol>
              </a:tblGrid>
              <a:tr h="228600">
                <a:tc>
                  <a:txBody>
                    <a:bodyPr/>
                    <a:lstStyle/>
                    <a:p>
                      <a:r>
                        <a:rPr lang="en-US" sz="1100" b="0">
                          <a:solidFill>
                            <a:schemeClr val="tx1"/>
                          </a:solidFill>
                          <a:latin typeface="+mj-lt"/>
                        </a:rPr>
                        <a:t>Date</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100" b="0">
                          <a:solidFill>
                            <a:schemeClr val="tx1"/>
                          </a:solidFill>
                          <a:latin typeface="+mj-lt"/>
                        </a:rPr>
                        <a:t>Slide</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100" b="0" kern="1200">
                          <a:solidFill>
                            <a:schemeClr val="tx1"/>
                          </a:solidFill>
                          <a:latin typeface="+mj-lt"/>
                          <a:ea typeface="+mn-ea"/>
                          <a:cs typeface="+mn-cs"/>
                        </a:rPr>
                        <a:t>Description of Update</a:t>
                      </a: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308292">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dirty="0"/>
                    </a:p>
                  </a:txBody>
                  <a:tcPr marL="68580" marR="68580"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28600">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900">
                        <a:solidFill>
                          <a:schemeClr val="tx1"/>
                        </a:solidFill>
                        <a:latin typeface="+mn-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28600">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900">
                        <a:solidFill>
                          <a:schemeClr val="tx1"/>
                        </a:solidFill>
                        <a:latin typeface="+mn-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28600">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900">
                        <a:solidFill>
                          <a:schemeClr val="tx1"/>
                        </a:solidFill>
                        <a:latin typeface="+mn-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28600">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900">
                        <a:solidFill>
                          <a:schemeClr val="tx1"/>
                        </a:solidFill>
                        <a:latin typeface="+mn-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308292">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1"/>
                        </a:solidFill>
                        <a:latin typeface="+mj-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900" dirty="0">
                        <a:solidFill>
                          <a:schemeClr val="tx1"/>
                        </a:solidFill>
                        <a:latin typeface="+mn-lt"/>
                      </a:endParaRPr>
                    </a:p>
                  </a:txBody>
                  <a:tcPr marL="54864" marR="54864" marT="34290" marB="3429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What are Containers?</a:t>
            </a:r>
          </a:p>
        </p:txBody>
      </p:sp>
      <p:sp>
        <p:nvSpPr>
          <p:cNvPr id="5" name="TextBox 4">
            <a:extLst>
              <a:ext uri="{FF2B5EF4-FFF2-40B4-BE49-F238E27FC236}">
                <a16:creationId xmlns:a16="http://schemas.microsoft.com/office/drawing/2014/main" id="{40720B9A-BB01-BE4D-8241-5D7BB5C374BB}"/>
              </a:ext>
            </a:extLst>
          </p:cNvPr>
          <p:cNvSpPr txBox="1"/>
          <p:nvPr/>
        </p:nvSpPr>
        <p:spPr>
          <a:xfrm>
            <a:off x="3250259" y="1282390"/>
            <a:ext cx="310956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Packaging and Deployment</a:t>
            </a:r>
          </a:p>
        </p:txBody>
      </p:sp>
      <p:pic>
        <p:nvPicPr>
          <p:cNvPr id="3" name="Picture 2">
            <a:extLst>
              <a:ext uri="{FF2B5EF4-FFF2-40B4-BE49-F238E27FC236}">
                <a16:creationId xmlns:a16="http://schemas.microsoft.com/office/drawing/2014/main" id="{13AB9BF9-6B05-FE45-B9BB-2F90C43E9502}"/>
              </a:ext>
            </a:extLst>
          </p:cNvPr>
          <p:cNvPicPr>
            <a:picLocks noChangeAspect="1"/>
          </p:cNvPicPr>
          <p:nvPr/>
        </p:nvPicPr>
        <p:blipFill>
          <a:blip r:embed="rId3"/>
          <a:stretch>
            <a:fillRect/>
          </a:stretch>
        </p:blipFill>
        <p:spPr>
          <a:xfrm>
            <a:off x="1269624" y="1742843"/>
            <a:ext cx="6604752" cy="2650737"/>
          </a:xfrm>
          <a:prstGeom prst="rect">
            <a:avLst/>
          </a:prstGeom>
        </p:spPr>
      </p:pic>
    </p:spTree>
    <p:extLst>
      <p:ext uri="{BB962C8B-B14F-4D97-AF65-F5344CB8AC3E}">
        <p14:creationId xmlns:p14="http://schemas.microsoft.com/office/powerpoint/2010/main" val="20863257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What are Containers?</a:t>
            </a:r>
          </a:p>
        </p:txBody>
      </p:sp>
      <p:sp>
        <p:nvSpPr>
          <p:cNvPr id="5" name="TextBox 4">
            <a:extLst>
              <a:ext uri="{FF2B5EF4-FFF2-40B4-BE49-F238E27FC236}">
                <a16:creationId xmlns:a16="http://schemas.microsoft.com/office/drawing/2014/main" id="{40720B9A-BB01-BE4D-8241-5D7BB5C374BB}"/>
              </a:ext>
            </a:extLst>
          </p:cNvPr>
          <p:cNvSpPr txBox="1"/>
          <p:nvPr/>
        </p:nvSpPr>
        <p:spPr>
          <a:xfrm>
            <a:off x="2927319" y="1293541"/>
            <a:ext cx="328936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Deployment and Distribution</a:t>
            </a:r>
          </a:p>
        </p:txBody>
      </p:sp>
      <p:pic>
        <p:nvPicPr>
          <p:cNvPr id="4" name="Picture 3">
            <a:extLst>
              <a:ext uri="{FF2B5EF4-FFF2-40B4-BE49-F238E27FC236}">
                <a16:creationId xmlns:a16="http://schemas.microsoft.com/office/drawing/2014/main" id="{EFBBE960-62B3-C142-8D42-BED669586402}"/>
              </a:ext>
            </a:extLst>
          </p:cNvPr>
          <p:cNvPicPr>
            <a:picLocks noChangeAspect="1"/>
          </p:cNvPicPr>
          <p:nvPr/>
        </p:nvPicPr>
        <p:blipFill>
          <a:blip r:embed="rId3"/>
          <a:stretch>
            <a:fillRect/>
          </a:stretch>
        </p:blipFill>
        <p:spPr>
          <a:xfrm>
            <a:off x="150181" y="983892"/>
            <a:ext cx="8843638" cy="2810312"/>
          </a:xfrm>
          <a:prstGeom prst="rect">
            <a:avLst/>
          </a:prstGeom>
        </p:spPr>
      </p:pic>
    </p:spTree>
    <p:extLst>
      <p:ext uri="{BB962C8B-B14F-4D97-AF65-F5344CB8AC3E}">
        <p14:creationId xmlns:p14="http://schemas.microsoft.com/office/powerpoint/2010/main" val="3466532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What are Containers?</a:t>
            </a: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dirty="0"/>
              <a:t>Clear boundaries for your applications, allowing you to know which assets belong to which application and who owns it. </a:t>
            </a:r>
          </a:p>
          <a:p>
            <a:r>
              <a:rPr lang="en-US" dirty="0"/>
              <a:t>No more leftover cruft from previous installations or versions.</a:t>
            </a:r>
          </a:p>
          <a:p>
            <a:r>
              <a:rPr lang="en-US" dirty="0"/>
              <a:t>Provides resource isolation, without the overhead of more VMs.</a:t>
            </a:r>
          </a:p>
          <a:p>
            <a:r>
              <a:rPr lang="en-US" dirty="0"/>
              <a:t>Better resource utilization.</a:t>
            </a:r>
          </a:p>
        </p:txBody>
      </p:sp>
    </p:spTree>
    <p:extLst>
      <p:ext uri="{BB962C8B-B14F-4D97-AF65-F5344CB8AC3E}">
        <p14:creationId xmlns:p14="http://schemas.microsoft.com/office/powerpoint/2010/main" val="1176627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8659-6BF8-4D46-B9B7-AAD3B68AB1B1}"/>
              </a:ext>
            </a:extLst>
          </p:cNvPr>
          <p:cNvSpPr>
            <a:spLocks noGrp="1"/>
          </p:cNvSpPr>
          <p:nvPr>
            <p:ph type="title"/>
          </p:nvPr>
        </p:nvSpPr>
        <p:spPr/>
        <p:txBody>
          <a:bodyPr/>
          <a:lstStyle/>
          <a:p>
            <a:r>
              <a:rPr lang="en-US" dirty="0"/>
              <a:t>What else are they good for?</a:t>
            </a:r>
          </a:p>
        </p:txBody>
      </p:sp>
    </p:spTree>
    <p:extLst>
      <p:ext uri="{BB962C8B-B14F-4D97-AF65-F5344CB8AC3E}">
        <p14:creationId xmlns:p14="http://schemas.microsoft.com/office/powerpoint/2010/main" val="23584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t>Multi-Stage Builds</a:t>
            </a:r>
          </a:p>
        </p:txBody>
      </p:sp>
      <p:sp>
        <p:nvSpPr>
          <p:cNvPr id="4" name="Rectangle 3">
            <a:extLst>
              <a:ext uri="{FF2B5EF4-FFF2-40B4-BE49-F238E27FC236}">
                <a16:creationId xmlns:a16="http://schemas.microsoft.com/office/drawing/2014/main" id="{A76076EF-DEA7-4B46-AEC5-E61BA0AE5D9E}"/>
              </a:ext>
            </a:extLst>
          </p:cNvPr>
          <p:cNvSpPr/>
          <p:nvPr/>
        </p:nvSpPr>
        <p:spPr>
          <a:xfrm>
            <a:off x="438913" y="758399"/>
            <a:ext cx="6779941" cy="4131900"/>
          </a:xfrm>
          <a:prstGeom prst="rect">
            <a:avLst/>
          </a:prstGeom>
        </p:spPr>
        <p:txBody>
          <a:bodyPr wrap="square" anchor="t">
            <a:spAutoFit/>
          </a:bodyPr>
          <a:lstStyle/>
          <a:p>
            <a:r>
              <a:rPr lang="en-US" sz="1750" dirty="0">
                <a:latin typeface="Consolas"/>
              </a:rPr>
              <a:t>FROM </a:t>
            </a:r>
            <a:r>
              <a:rPr lang="en-US" sz="1750" err="1">
                <a:latin typeface="Consolas"/>
              </a:rPr>
              <a:t>golang:alpine</a:t>
            </a:r>
            <a:r>
              <a:rPr lang="en-US" sz="1750" dirty="0">
                <a:latin typeface="Consolas"/>
              </a:rPr>
              <a:t> as builder</a:t>
            </a:r>
          </a:p>
          <a:p>
            <a:endParaRPr lang="en-US" sz="1750" dirty="0">
              <a:latin typeface="Consolas"/>
            </a:endParaRPr>
          </a:p>
          <a:p>
            <a:r>
              <a:rPr lang="en-US" sz="1750" dirty="0">
                <a:latin typeface="Consolas"/>
              </a:rPr>
              <a:t>RUN	</a:t>
            </a:r>
            <a:r>
              <a:rPr lang="en-US" sz="1750" err="1">
                <a:latin typeface="Consolas"/>
              </a:rPr>
              <a:t>apk</a:t>
            </a:r>
            <a:r>
              <a:rPr lang="en-US" sz="1750" dirty="0">
                <a:latin typeface="Consolas"/>
              </a:rPr>
              <a:t> add --no-cache \</a:t>
            </a:r>
          </a:p>
          <a:p>
            <a:r>
              <a:rPr lang="en-US" sz="1750" dirty="0">
                <a:latin typeface="Consolas"/>
              </a:rPr>
              <a:t>	ca-certificates</a:t>
            </a:r>
          </a:p>
          <a:p>
            <a:endParaRPr lang="en-US" sz="1750" dirty="0">
              <a:latin typeface="Consolas"/>
            </a:endParaRPr>
          </a:p>
          <a:p>
            <a:r>
              <a:rPr lang="en-US" sz="1750" dirty="0">
                <a:latin typeface="Consolas"/>
              </a:rPr>
              <a:t>RUN go build</a:t>
            </a:r>
            <a:br>
              <a:rPr lang="en-US" sz="1750" dirty="0">
                <a:latin typeface="Consolas"/>
                <a:cs typeface="Segoe UI"/>
              </a:rPr>
            </a:br>
            <a:br>
              <a:rPr lang="en-US" sz="1750" dirty="0">
                <a:latin typeface="Consolas"/>
                <a:cs typeface="Segoe UI"/>
              </a:rPr>
            </a:br>
            <a:endParaRPr lang="en-US" sz="1750">
              <a:latin typeface="Consolas"/>
              <a:cs typeface="Segoe UI"/>
            </a:endParaRPr>
          </a:p>
          <a:p>
            <a:r>
              <a:rPr lang="en-US" sz="1750" dirty="0">
                <a:latin typeface="Consolas"/>
              </a:rPr>
              <a:t>FROM scratch</a:t>
            </a:r>
          </a:p>
          <a:p>
            <a:endParaRPr lang="en-US" sz="1750" dirty="0">
              <a:latin typeface="Consolas"/>
            </a:endParaRPr>
          </a:p>
          <a:p>
            <a:r>
              <a:rPr lang="en-US" sz="1750" dirty="0">
                <a:latin typeface="Consolas"/>
              </a:rPr>
              <a:t>COPY --from=builder /</a:t>
            </a:r>
            <a:r>
              <a:rPr lang="en-US" sz="1750" err="1">
                <a:latin typeface="Consolas"/>
              </a:rPr>
              <a:t>usr</a:t>
            </a:r>
            <a:r>
              <a:rPr lang="en-US" sz="1750" dirty="0">
                <a:latin typeface="Consolas"/>
              </a:rPr>
              <a:t>/bin/hello-</a:t>
            </a:r>
            <a:r>
              <a:rPr lang="en-US" sz="1750" err="1">
                <a:latin typeface="Consolas"/>
              </a:rPr>
              <a:t>golang</a:t>
            </a:r>
            <a:r>
              <a:rPr lang="en-US" sz="1750" dirty="0">
                <a:latin typeface="Consolas"/>
              </a:rPr>
              <a:t> /</a:t>
            </a:r>
            <a:r>
              <a:rPr lang="en-US" sz="1750" err="1">
                <a:latin typeface="Consolas"/>
              </a:rPr>
              <a:t>usr</a:t>
            </a:r>
            <a:r>
              <a:rPr lang="en-US" sz="1750" dirty="0">
                <a:latin typeface="Consolas"/>
              </a:rPr>
              <a:t>/bin/hello-</a:t>
            </a:r>
            <a:r>
              <a:rPr lang="en-US" sz="1750" err="1">
                <a:latin typeface="Consolas"/>
              </a:rPr>
              <a:t>golang</a:t>
            </a:r>
            <a:endParaRPr lang="en-US" sz="1750">
              <a:latin typeface="Consolas"/>
            </a:endParaRPr>
          </a:p>
          <a:p>
            <a:r>
              <a:rPr lang="en-US" sz="1750" dirty="0">
                <a:latin typeface="Consolas"/>
              </a:rPr>
              <a:t>COPY --from=builder /</a:t>
            </a:r>
            <a:r>
              <a:rPr lang="en-US" sz="1750" err="1">
                <a:latin typeface="Consolas"/>
              </a:rPr>
              <a:t>etc</a:t>
            </a:r>
            <a:r>
              <a:rPr lang="en-US" sz="1750" dirty="0">
                <a:latin typeface="Consolas"/>
              </a:rPr>
              <a:t>/</a:t>
            </a:r>
            <a:r>
              <a:rPr lang="en-US" sz="1750" err="1">
                <a:latin typeface="Consolas"/>
              </a:rPr>
              <a:t>ssl</a:t>
            </a:r>
            <a:r>
              <a:rPr lang="en-US" sz="1750" dirty="0">
                <a:latin typeface="Consolas"/>
              </a:rPr>
              <a:t>/certs/ /</a:t>
            </a:r>
            <a:r>
              <a:rPr lang="en-US" sz="1750" err="1">
                <a:latin typeface="Consolas"/>
              </a:rPr>
              <a:t>etc</a:t>
            </a:r>
            <a:r>
              <a:rPr lang="en-US" sz="1750" dirty="0">
                <a:latin typeface="Consolas"/>
              </a:rPr>
              <a:t>/</a:t>
            </a:r>
            <a:r>
              <a:rPr lang="en-US" sz="1750" err="1">
                <a:latin typeface="Consolas"/>
              </a:rPr>
              <a:t>ssl</a:t>
            </a:r>
            <a:r>
              <a:rPr lang="en-US" sz="1750" dirty="0">
                <a:latin typeface="Consolas"/>
              </a:rPr>
              <a:t>/certs</a:t>
            </a:r>
          </a:p>
          <a:p>
            <a:endParaRPr lang="en-US" sz="1750" dirty="0">
              <a:latin typeface="Consolas"/>
            </a:endParaRPr>
          </a:p>
          <a:p>
            <a:r>
              <a:rPr lang="en-US" sz="1750" dirty="0">
                <a:latin typeface="Consolas"/>
              </a:rPr>
              <a:t>ENTRYPOINT [ "hello-</a:t>
            </a:r>
            <a:r>
              <a:rPr lang="en-US" sz="1750" err="1">
                <a:latin typeface="Consolas"/>
              </a:rPr>
              <a:t>golang</a:t>
            </a:r>
            <a:r>
              <a:rPr lang="en-US" sz="1750" dirty="0">
                <a:latin typeface="Consolas"/>
              </a:rPr>
              <a:t>" ]</a:t>
            </a:r>
          </a:p>
        </p:txBody>
      </p:sp>
    </p:spTree>
    <p:extLst>
      <p:ext uri="{BB962C8B-B14F-4D97-AF65-F5344CB8AC3E}">
        <p14:creationId xmlns:p14="http://schemas.microsoft.com/office/powerpoint/2010/main" val="42463858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8659-6BF8-4D46-B9B7-AAD3B68AB1B1}"/>
              </a:ext>
            </a:extLst>
          </p:cNvPr>
          <p:cNvSpPr>
            <a:spLocks noGrp="1"/>
          </p:cNvSpPr>
          <p:nvPr>
            <p:ph type="title"/>
          </p:nvPr>
        </p:nvSpPr>
        <p:spPr/>
        <p:txBody>
          <a:bodyPr/>
          <a:lstStyle/>
          <a:p>
            <a:r>
              <a:rPr lang="en-US" dirty="0"/>
              <a:t>How do they work?</a:t>
            </a:r>
          </a:p>
        </p:txBody>
      </p:sp>
    </p:spTree>
    <p:extLst>
      <p:ext uri="{BB962C8B-B14F-4D97-AF65-F5344CB8AC3E}">
        <p14:creationId xmlns:p14="http://schemas.microsoft.com/office/powerpoint/2010/main" val="152720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a:t>A Little Bit </a:t>
            </a:r>
            <a:r>
              <a:rPr lang="en"/>
              <a:t>Like a VM, But...</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a:t>Open format &amp; API</a:t>
            </a:r>
          </a:p>
          <a:p>
            <a:r>
              <a:rPr lang="en-US"/>
              <a:t>Shared OS Kernel</a:t>
            </a:r>
          </a:p>
          <a:p>
            <a:r>
              <a:rPr lang="en-US" i="1"/>
              <a:t>Different security model</a:t>
            </a:r>
          </a:p>
          <a:p>
            <a:r>
              <a:rPr lang="en-US" i="1"/>
              <a:t>Smaller, Faster</a:t>
            </a:r>
          </a:p>
          <a:p>
            <a:endParaRPr lang="en-US" i="1"/>
          </a:p>
        </p:txBody>
      </p:sp>
      <p:pic>
        <p:nvPicPr>
          <p:cNvPr id="3" name="Picture 2">
            <a:extLst>
              <a:ext uri="{FF2B5EF4-FFF2-40B4-BE49-F238E27FC236}">
                <a16:creationId xmlns:a16="http://schemas.microsoft.com/office/drawing/2014/main" id="{A712A298-D039-42B2-AFE4-A50079DA749D}"/>
              </a:ext>
            </a:extLst>
          </p:cNvPr>
          <p:cNvPicPr>
            <a:picLocks noChangeAspect="1"/>
          </p:cNvPicPr>
          <p:nvPr/>
        </p:nvPicPr>
        <p:blipFill>
          <a:blip r:embed="rId3"/>
          <a:stretch>
            <a:fillRect/>
          </a:stretch>
        </p:blipFill>
        <p:spPr>
          <a:xfrm>
            <a:off x="3774788" y="1005718"/>
            <a:ext cx="5241969" cy="2949635"/>
          </a:xfrm>
          <a:prstGeom prst="rect">
            <a:avLst/>
          </a:prstGeom>
        </p:spPr>
      </p:pic>
    </p:spTree>
    <p:extLst>
      <p:ext uri="{BB962C8B-B14F-4D97-AF65-F5344CB8AC3E}">
        <p14:creationId xmlns:p14="http://schemas.microsoft.com/office/powerpoint/2010/main" val="38117302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t>Containers are not Virtual Machines</a:t>
            </a:r>
            <a:endParaRPr lang="en-US" dirty="0"/>
          </a:p>
        </p:txBody>
      </p:sp>
      <p:sp>
        <p:nvSpPr>
          <p:cNvPr id="3871" name="Google Shape;3871;p18"/>
          <p:cNvSpPr txBox="1">
            <a:spLocks noGrp="1"/>
          </p:cNvSpPr>
          <p:nvPr>
            <p:ph type="body" sz="quarter" idx="10"/>
          </p:nvPr>
        </p:nvSpPr>
        <p:spPr>
          <a:xfrm>
            <a:off x="438150" y="1076623"/>
            <a:ext cx="8268286" cy="3732954"/>
          </a:xfrm>
          <a:prstGeom prst="rect">
            <a:avLst/>
          </a:prstGeom>
        </p:spPr>
        <p:txBody>
          <a:bodyPr spcFirstLastPara="1" wrap="square" lIns="91425" tIns="91425" rIns="91425" bIns="91425" anchor="t" anchorCtr="0">
            <a:noAutofit/>
          </a:bodyPr>
          <a:lstStyle/>
          <a:p>
            <a:r>
              <a:rPr lang="en-US" dirty="0"/>
              <a:t>Containers share a kernel with the host OS.</a:t>
            </a:r>
          </a:p>
          <a:p>
            <a:r>
              <a:rPr lang="en-US" dirty="0"/>
              <a:t>While containers offer a degree of isolation, they are not a hard security boundary.</a:t>
            </a:r>
          </a:p>
          <a:p>
            <a:r>
              <a:rPr lang="en-US" dirty="0"/>
              <a:t>Kernel exploits and misconfigurations can allow an attacker to break out of the container.</a:t>
            </a:r>
          </a:p>
          <a:p>
            <a:r>
              <a:rPr lang="en-US" dirty="0" err="1"/>
              <a:t>SELinux</a:t>
            </a:r>
            <a:r>
              <a:rPr lang="en-US" dirty="0"/>
              <a:t>, </a:t>
            </a:r>
            <a:r>
              <a:rPr lang="en-US" dirty="0" err="1"/>
              <a:t>AppArmor</a:t>
            </a:r>
            <a:r>
              <a:rPr lang="en-US" dirty="0"/>
              <a:t>, </a:t>
            </a:r>
            <a:r>
              <a:rPr lang="en-US" dirty="0" err="1"/>
              <a:t>Seccomp</a:t>
            </a:r>
            <a:r>
              <a:rPr lang="en-US" dirty="0"/>
              <a:t> profiles can help to minimize the attack surface. (Linux)</a:t>
            </a:r>
          </a:p>
          <a:p>
            <a:r>
              <a:rPr lang="en-US" dirty="0"/>
              <a:t>Windows Hyper-V containers are highly tuned VMs and </a:t>
            </a:r>
            <a:r>
              <a:rPr lang="en-US" i="1" dirty="0"/>
              <a:t>do</a:t>
            </a:r>
            <a:r>
              <a:rPr lang="en-US" dirty="0"/>
              <a:t> provide VM level isolation.</a:t>
            </a:r>
          </a:p>
          <a:p>
            <a:endParaRPr lang="en-US" dirty="0"/>
          </a:p>
        </p:txBody>
      </p:sp>
    </p:spTree>
    <p:extLst>
      <p:ext uri="{BB962C8B-B14F-4D97-AF65-F5344CB8AC3E}">
        <p14:creationId xmlns:p14="http://schemas.microsoft.com/office/powerpoint/2010/main" val="8435179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t>How do containers work?</a:t>
            </a:r>
            <a:endParaRPr lang="en-US" dirty="0"/>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dirty="0"/>
              <a:t>Containers are basically highly configured processes.</a:t>
            </a:r>
          </a:p>
          <a:p>
            <a:r>
              <a:rPr lang="en-US" dirty="0"/>
              <a:t>They leverage kernel features to isolate processes.</a:t>
            </a:r>
          </a:p>
          <a:p>
            <a:r>
              <a:rPr lang="en-US" dirty="0" err="1"/>
              <a:t>Cgroups</a:t>
            </a:r>
            <a:r>
              <a:rPr lang="en-US" dirty="0"/>
              <a:t> control the resources it can consume. (</a:t>
            </a:r>
            <a:r>
              <a:rPr lang="en-US" dirty="0" err="1"/>
              <a:t>cpu</a:t>
            </a:r>
            <a:r>
              <a:rPr lang="en-US" dirty="0"/>
              <a:t>, memory, </a:t>
            </a:r>
            <a:r>
              <a:rPr lang="en-US" dirty="0" err="1"/>
              <a:t>blkio</a:t>
            </a:r>
            <a:r>
              <a:rPr lang="en-US" dirty="0"/>
              <a:t>, devices, </a:t>
            </a:r>
            <a:r>
              <a:rPr lang="en-US" dirty="0" err="1"/>
              <a:t>net_prio</a:t>
            </a:r>
            <a:r>
              <a:rPr lang="en-US" dirty="0"/>
              <a:t>, </a:t>
            </a:r>
            <a:r>
              <a:rPr lang="en-US" dirty="0" err="1"/>
              <a:t>etc</a:t>
            </a:r>
            <a:r>
              <a:rPr lang="en-US" dirty="0"/>
              <a:t>)</a:t>
            </a:r>
          </a:p>
          <a:p>
            <a:r>
              <a:rPr lang="en-US" dirty="0"/>
              <a:t>Namespaces control what the process can see. (net, </a:t>
            </a:r>
            <a:r>
              <a:rPr lang="en-US" dirty="0" err="1"/>
              <a:t>mnt</a:t>
            </a:r>
            <a:r>
              <a:rPr lang="en-US" dirty="0"/>
              <a:t>, </a:t>
            </a:r>
            <a:r>
              <a:rPr lang="en-US" dirty="0" err="1"/>
              <a:t>pid</a:t>
            </a:r>
            <a:r>
              <a:rPr lang="en-US" dirty="0"/>
              <a:t>, user, </a:t>
            </a:r>
            <a:r>
              <a:rPr lang="en-US" dirty="0" err="1"/>
              <a:t>ipc</a:t>
            </a:r>
            <a:r>
              <a:rPr lang="en-US" dirty="0"/>
              <a:t>, </a:t>
            </a:r>
            <a:r>
              <a:rPr lang="en-US" dirty="0" err="1"/>
              <a:t>etc</a:t>
            </a:r>
            <a:r>
              <a:rPr lang="en-US" dirty="0"/>
              <a:t>)</a:t>
            </a:r>
          </a:p>
          <a:p>
            <a:r>
              <a:rPr lang="en-US" dirty="0"/>
              <a:t>The image format is used to move the root directory the process sees around with the container image.</a:t>
            </a:r>
          </a:p>
        </p:txBody>
      </p:sp>
    </p:spTree>
    <p:extLst>
      <p:ext uri="{BB962C8B-B14F-4D97-AF65-F5344CB8AC3E}">
        <p14:creationId xmlns:p14="http://schemas.microsoft.com/office/powerpoint/2010/main" val="39675368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Open Source Ecosystem</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a:t>Standards bodies for relevant technologies</a:t>
            </a:r>
            <a:endParaRPr lang="en-US" i="1"/>
          </a:p>
          <a:p>
            <a:r>
              <a:rPr lang="en-US"/>
              <a:t>Open source implementations</a:t>
            </a:r>
          </a:p>
          <a:p>
            <a:r>
              <a:rPr lang="en-US"/>
              <a:t>Fundamental building block</a:t>
            </a:r>
          </a:p>
        </p:txBody>
      </p:sp>
    </p:spTree>
    <p:extLst>
      <p:ext uri="{BB962C8B-B14F-4D97-AF65-F5344CB8AC3E}">
        <p14:creationId xmlns:p14="http://schemas.microsoft.com/office/powerpoint/2010/main" val="4357973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37CE1-181B-41FF-A466-285AFE5EFE12}"/>
              </a:ext>
            </a:extLst>
          </p:cNvPr>
          <p:cNvSpPr>
            <a:spLocks noGrp="1"/>
          </p:cNvSpPr>
          <p:nvPr>
            <p:ph type="title"/>
          </p:nvPr>
        </p:nvSpPr>
        <p:spPr/>
        <p:txBody>
          <a:bodyPr/>
          <a:lstStyle/>
          <a:p>
            <a:r>
              <a:rPr lang="en-US"/>
              <a:t>Modernizing </a:t>
            </a:r>
            <a:r>
              <a:rPr lang="en-US" dirty="0"/>
              <a:t>your application with containers and Serverless</a:t>
            </a:r>
          </a:p>
        </p:txBody>
      </p:sp>
      <p:sp>
        <p:nvSpPr>
          <p:cNvPr id="3" name="Text Placeholder 2">
            <a:extLst>
              <a:ext uri="{FF2B5EF4-FFF2-40B4-BE49-F238E27FC236}">
                <a16:creationId xmlns:a16="http://schemas.microsoft.com/office/drawing/2014/main" id="{99884CF3-38DB-461D-ACE2-C95971E7DCD9}"/>
              </a:ext>
            </a:extLst>
          </p:cNvPr>
          <p:cNvSpPr>
            <a:spLocks noGrp="1"/>
          </p:cNvSpPr>
          <p:nvPr>
            <p:ph type="body" sz="quarter" idx="4294967295"/>
          </p:nvPr>
        </p:nvSpPr>
        <p:spPr>
          <a:xfrm>
            <a:off x="0" y="2971800"/>
            <a:ext cx="5692775" cy="323165"/>
          </a:xfrm>
        </p:spPr>
        <p:txBody>
          <a:bodyPr/>
          <a:lstStyle/>
          <a:p>
            <a:r>
              <a:rPr lang="en-US" dirty="0"/>
              <a:t>Speaker</a:t>
            </a:r>
          </a:p>
        </p:txBody>
      </p:sp>
    </p:spTree>
    <p:extLst>
      <p:ext uri="{BB962C8B-B14F-4D97-AF65-F5344CB8AC3E}">
        <p14:creationId xmlns:p14="http://schemas.microsoft.com/office/powerpoint/2010/main" val="4268773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p:nvPr>
        </p:nvSpPr>
        <p:spPr/>
        <p:txBody>
          <a:bodyPr/>
          <a:lstStyle/>
          <a:p>
            <a:r>
              <a:rPr lang="en-US" dirty="0"/>
              <a:t>Azure Container Registry</a:t>
            </a:r>
          </a:p>
        </p:txBody>
      </p:sp>
    </p:spTree>
    <p:extLst>
      <p:ext uri="{BB962C8B-B14F-4D97-AF65-F5344CB8AC3E}">
        <p14:creationId xmlns:p14="http://schemas.microsoft.com/office/powerpoint/2010/main" val="66749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t>Azure Container Registry</a:t>
            </a:r>
            <a:endParaRPr lang="en-US" dirty="0"/>
          </a:p>
        </p:txBody>
      </p:sp>
      <p:sp>
        <p:nvSpPr>
          <p:cNvPr id="3871" name="Google Shape;3871;p18"/>
          <p:cNvSpPr txBox="1">
            <a:spLocks noGrp="1"/>
          </p:cNvSpPr>
          <p:nvPr>
            <p:ph type="body" sz="quarter" idx="10"/>
          </p:nvPr>
        </p:nvSpPr>
        <p:spPr>
          <a:xfrm>
            <a:off x="438150" y="1076623"/>
            <a:ext cx="5628113" cy="1209562"/>
          </a:xfrm>
          <a:prstGeom prst="rect">
            <a:avLst/>
          </a:prstGeom>
        </p:spPr>
        <p:txBody>
          <a:bodyPr spcFirstLastPara="1" wrap="square" lIns="91425" tIns="91425" rIns="91425" bIns="91425" anchor="t" anchorCtr="0">
            <a:noAutofit/>
          </a:bodyPr>
          <a:lstStyle/>
          <a:p>
            <a:r>
              <a:rPr lang="en-US" dirty="0"/>
              <a:t>Use same docker commands as Docker Hub</a:t>
            </a:r>
          </a:p>
          <a:p>
            <a:r>
              <a:rPr lang="en-US" dirty="0"/>
              <a:t>Private</a:t>
            </a:r>
          </a:p>
          <a:p>
            <a:r>
              <a:rPr lang="en-US" dirty="0"/>
              <a:t>Eliminates egress/ingress traffic and latency</a:t>
            </a:r>
          </a:p>
          <a:p>
            <a:r>
              <a:rPr lang="en-US" dirty="0"/>
              <a:t>Geo-replication - a single registry replicated across multiple regions</a:t>
            </a:r>
          </a:p>
          <a:p>
            <a:r>
              <a:rPr lang="en-US" dirty="0"/>
              <a:t>Authenticate with Azure Active Directory</a:t>
            </a:r>
          </a:p>
          <a:p>
            <a:r>
              <a:rPr lang="en-US" dirty="0"/>
              <a:t>Automatic Vulnerability Scanning</a:t>
            </a:r>
          </a:p>
          <a:p>
            <a:r>
              <a:rPr lang="en-US" dirty="0"/>
              <a:t>Azure Container Registry Tasks / Builders </a:t>
            </a:r>
          </a:p>
        </p:txBody>
      </p:sp>
      <p:pic>
        <p:nvPicPr>
          <p:cNvPr id="2" name="Picture 1">
            <a:extLst>
              <a:ext uri="{FF2B5EF4-FFF2-40B4-BE49-F238E27FC236}">
                <a16:creationId xmlns:a16="http://schemas.microsoft.com/office/drawing/2014/main" id="{03C70212-0650-D142-8435-3557E90DEA12}"/>
              </a:ext>
            </a:extLst>
          </p:cNvPr>
          <p:cNvPicPr>
            <a:picLocks noChangeAspect="1"/>
          </p:cNvPicPr>
          <p:nvPr/>
        </p:nvPicPr>
        <p:blipFill>
          <a:blip r:embed="rId3"/>
          <a:stretch>
            <a:fillRect/>
          </a:stretch>
        </p:blipFill>
        <p:spPr>
          <a:xfrm>
            <a:off x="5465956" y="1574800"/>
            <a:ext cx="3810000" cy="1993900"/>
          </a:xfrm>
          <a:prstGeom prst="rect">
            <a:avLst/>
          </a:prstGeom>
        </p:spPr>
      </p:pic>
    </p:spTree>
    <p:extLst>
      <p:ext uri="{BB962C8B-B14F-4D97-AF65-F5344CB8AC3E}">
        <p14:creationId xmlns:p14="http://schemas.microsoft.com/office/powerpoint/2010/main" val="3618838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title"/>
          </p:nvPr>
        </p:nvSpPr>
        <p:spPr>
          <a:prstGeom prst="rect">
            <a:avLst/>
          </a:prstGeom>
        </p:spPr>
        <p:txBody>
          <a:bodyPr spcFirstLastPara="1" wrap="square" lIns="91425" tIns="91425" rIns="91425" bIns="91425" anchor="b" anchorCtr="0">
            <a:noAutofit/>
          </a:bodyPr>
          <a:lstStyle/>
          <a:p>
            <a:pPr lvl="0" algn="l">
              <a:buNone/>
            </a:pPr>
            <a:r>
              <a:rPr lang="en-US"/>
              <a:t>Demo</a:t>
            </a:r>
          </a:p>
        </p:txBody>
      </p:sp>
      <p:sp>
        <p:nvSpPr>
          <p:cNvPr id="3859" name="Google Shape;3859;p16"/>
          <p:cNvSpPr txBox="1">
            <a:spLocks noGrp="1"/>
          </p:cNvSpPr>
          <p:nvPr>
            <p:ph type="body" sz="quarter" idx="12"/>
          </p:nvPr>
        </p:nvSpPr>
        <p:spPr>
          <a:prstGeom prst="rect">
            <a:avLst/>
          </a:prstGeom>
        </p:spPr>
        <p:txBody>
          <a:bodyPr spcFirstLastPara="1" wrap="square" lIns="91425" tIns="91425" rIns="91425" bIns="91425" anchor="t" anchorCtr="0">
            <a:noAutofit/>
          </a:bodyPr>
          <a:lstStyle/>
          <a:p>
            <a:r>
              <a:rPr lang="en"/>
              <a:t>Building and Pushing Images to Azure</a:t>
            </a:r>
            <a:endParaRPr lang="en-US"/>
          </a:p>
        </p:txBody>
      </p:sp>
    </p:spTree>
    <p:extLst>
      <p:ext uri="{BB962C8B-B14F-4D97-AF65-F5344CB8AC3E}">
        <p14:creationId xmlns:p14="http://schemas.microsoft.com/office/powerpoint/2010/main" val="381544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t>But We’re Developers and Operations</a:t>
            </a:r>
            <a:endParaRPr lang="en-US" dirty="0"/>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dirty="0"/>
              <a:t>Why do manually what you can automate?</a:t>
            </a:r>
          </a:p>
          <a:p>
            <a:endParaRPr lang="en-US" dirty="0"/>
          </a:p>
        </p:txBody>
      </p:sp>
    </p:spTree>
    <p:extLst>
      <p:ext uri="{BB962C8B-B14F-4D97-AF65-F5344CB8AC3E}">
        <p14:creationId xmlns:p14="http://schemas.microsoft.com/office/powerpoint/2010/main" val="13847240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title"/>
          </p:nvPr>
        </p:nvSpPr>
        <p:spPr>
          <a:prstGeom prst="rect">
            <a:avLst/>
          </a:prstGeom>
        </p:spPr>
        <p:txBody>
          <a:bodyPr spcFirstLastPara="1" wrap="square" lIns="91425" tIns="91425" rIns="91425" bIns="91425" anchor="b" anchorCtr="0">
            <a:noAutofit/>
          </a:bodyPr>
          <a:lstStyle/>
          <a:p>
            <a:pPr lvl="0" algn="l">
              <a:buNone/>
            </a:pPr>
            <a:r>
              <a:rPr lang="en-US"/>
              <a:t>Demo</a:t>
            </a:r>
          </a:p>
        </p:txBody>
      </p:sp>
      <p:sp>
        <p:nvSpPr>
          <p:cNvPr id="3859" name="Google Shape;3859;p16"/>
          <p:cNvSpPr txBox="1">
            <a:spLocks noGrp="1"/>
          </p:cNvSpPr>
          <p:nvPr>
            <p:ph type="body" sz="quarter" idx="12"/>
          </p:nvPr>
        </p:nvSpPr>
        <p:spPr>
          <a:prstGeom prst="rect">
            <a:avLst/>
          </a:prstGeom>
        </p:spPr>
        <p:txBody>
          <a:bodyPr spcFirstLastPara="1" wrap="square" lIns="91425" tIns="91425" rIns="91425" bIns="91425" anchor="t" anchorCtr="0">
            <a:noAutofit/>
          </a:bodyPr>
          <a:lstStyle/>
          <a:p>
            <a:r>
              <a:rPr lang="en" dirty="0"/>
              <a:t>Azure DevOps Pipelines</a:t>
            </a:r>
          </a:p>
        </p:txBody>
      </p:sp>
    </p:spTree>
    <p:extLst>
      <p:ext uri="{BB962C8B-B14F-4D97-AF65-F5344CB8AC3E}">
        <p14:creationId xmlns:p14="http://schemas.microsoft.com/office/powerpoint/2010/main" val="318992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t>Three Different Ways To Build Containers</a:t>
            </a:r>
            <a:endParaRPr lang="en-US" dirty="0"/>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sz="3600" dirty="0"/>
              <a:t>docker build; docker push*</a:t>
            </a:r>
          </a:p>
          <a:p>
            <a:r>
              <a:rPr lang="en-US" sz="3600" dirty="0" err="1"/>
              <a:t>az</a:t>
            </a:r>
            <a:r>
              <a:rPr lang="en-US" sz="3600" dirty="0"/>
              <a:t> </a:t>
            </a:r>
            <a:r>
              <a:rPr lang="en-US" sz="3600" dirty="0" err="1"/>
              <a:t>acr</a:t>
            </a:r>
            <a:r>
              <a:rPr lang="en-US" sz="3600" dirty="0"/>
              <a:t> build*</a:t>
            </a:r>
          </a:p>
          <a:p>
            <a:r>
              <a:rPr lang="en-US" sz="3600" dirty="0"/>
              <a:t>Azure </a:t>
            </a:r>
            <a:r>
              <a:rPr lang="en-US" sz="3600" dirty="0" err="1"/>
              <a:t>Devops</a:t>
            </a:r>
            <a:r>
              <a:rPr lang="en-US" sz="3600" dirty="0"/>
              <a:t> Pipeline</a:t>
            </a:r>
          </a:p>
          <a:p>
            <a:endParaRPr lang="en-US" dirty="0"/>
          </a:p>
          <a:p>
            <a:endParaRPr lang="en-US" dirty="0"/>
          </a:p>
          <a:p>
            <a:pPr marL="0" indent="0">
              <a:buNone/>
            </a:pPr>
            <a:r>
              <a:rPr lang="en-US" dirty="0"/>
              <a:t>*manual</a:t>
            </a:r>
          </a:p>
          <a:p>
            <a:endParaRPr lang="en-US" dirty="0"/>
          </a:p>
        </p:txBody>
      </p:sp>
    </p:spTree>
    <p:extLst>
      <p:ext uri="{BB962C8B-B14F-4D97-AF65-F5344CB8AC3E}">
        <p14:creationId xmlns:p14="http://schemas.microsoft.com/office/powerpoint/2010/main" val="15963016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Deploying Microservices</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a:t>Our images are in the registry</a:t>
            </a:r>
          </a:p>
          <a:p>
            <a:pPr>
              <a:spcBef>
                <a:spcPts val="0"/>
              </a:spcBef>
            </a:pPr>
            <a:r>
              <a:rPr lang="en-US" b="1"/>
              <a:t>Azure App Service for Linux</a:t>
            </a:r>
            <a:r>
              <a:rPr lang="en-US"/>
              <a:t> runs our containers</a:t>
            </a:r>
          </a:p>
        </p:txBody>
      </p:sp>
    </p:spTree>
    <p:extLst>
      <p:ext uri="{BB962C8B-B14F-4D97-AF65-F5344CB8AC3E}">
        <p14:creationId xmlns:p14="http://schemas.microsoft.com/office/powerpoint/2010/main" val="36840527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Deploying to Azure App Service</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pPr marL="76200" indent="0">
              <a:buNone/>
            </a:pPr>
            <a:r>
              <a:rPr lang="en-US" err="1">
                <a:latin typeface="Consolas"/>
              </a:rPr>
              <a:t>az</a:t>
            </a:r>
            <a:r>
              <a:rPr lang="en-US">
                <a:latin typeface="Consolas"/>
              </a:rPr>
              <a:t> </a:t>
            </a:r>
            <a:r>
              <a:rPr lang="en-US" err="1">
                <a:latin typeface="Consolas"/>
              </a:rPr>
              <a:t>webapp</a:t>
            </a:r>
            <a:r>
              <a:rPr lang="en-US">
                <a:latin typeface="Consolas"/>
              </a:rPr>
              <a:t> create \</a:t>
            </a:r>
            <a:endParaRPr lang="en-US"/>
          </a:p>
          <a:p>
            <a:pPr marL="76200" indent="0">
              <a:buNone/>
            </a:pPr>
            <a:r>
              <a:rPr lang="en-US">
                <a:latin typeface="Consolas"/>
              </a:rPr>
              <a:t>-g $RES_GROUP \</a:t>
            </a:r>
          </a:p>
          <a:p>
            <a:pPr marL="76200" indent="0">
              <a:buNone/>
            </a:pPr>
            <a:r>
              <a:rPr lang="en-US">
                <a:latin typeface="Consolas"/>
              </a:rPr>
              <a:t>-n $WEB_APP_3 \</a:t>
            </a:r>
          </a:p>
          <a:p>
            <a:pPr marL="76200" indent="0">
              <a:buNone/>
            </a:pPr>
            <a:r>
              <a:rPr lang="en-US">
                <a:latin typeface="Consolas"/>
              </a:rPr>
              <a:t>--plan $APP_SERVICE \</a:t>
            </a:r>
            <a:endParaRPr lang="en-US"/>
          </a:p>
          <a:p>
            <a:pPr marL="76200" indent="0">
              <a:buNone/>
            </a:pPr>
            <a:r>
              <a:rPr lang="en-US">
                <a:latin typeface="Consolas"/>
              </a:rPr>
              <a:t>--deployment-container-image-name '</a:t>
            </a:r>
            <a:r>
              <a:rPr lang="en-US" err="1">
                <a:latin typeface="Consolas"/>
              </a:rPr>
              <a:t>nginx</a:t>
            </a:r>
            <a:r>
              <a:rPr lang="en-US">
                <a:latin typeface="Consolas"/>
              </a:rPr>
              <a:t>'</a:t>
            </a:r>
            <a:endParaRPr lang="en-US"/>
          </a:p>
        </p:txBody>
      </p:sp>
    </p:spTree>
    <p:extLst>
      <p:ext uri="{BB962C8B-B14F-4D97-AF65-F5344CB8AC3E}">
        <p14:creationId xmlns:p14="http://schemas.microsoft.com/office/powerpoint/2010/main" val="11338465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title"/>
          </p:nvPr>
        </p:nvSpPr>
        <p:spPr>
          <a:prstGeom prst="rect">
            <a:avLst/>
          </a:prstGeom>
        </p:spPr>
        <p:txBody>
          <a:bodyPr spcFirstLastPara="1" wrap="square" lIns="91425" tIns="91425" rIns="91425" bIns="91425" anchor="b" anchorCtr="0">
            <a:noAutofit/>
          </a:bodyPr>
          <a:lstStyle/>
          <a:p>
            <a:pPr lvl="0" algn="l">
              <a:buNone/>
            </a:pPr>
            <a:r>
              <a:rPr lang="en-US"/>
              <a:t>Demo</a:t>
            </a:r>
          </a:p>
        </p:txBody>
      </p:sp>
      <p:sp>
        <p:nvSpPr>
          <p:cNvPr id="3859" name="Google Shape;3859;p16"/>
          <p:cNvSpPr txBox="1">
            <a:spLocks noGrp="1"/>
          </p:cNvSpPr>
          <p:nvPr>
            <p:ph type="body" sz="quarter" idx="12"/>
          </p:nvPr>
        </p:nvSpPr>
        <p:spPr>
          <a:prstGeom prst="rect">
            <a:avLst/>
          </a:prstGeom>
        </p:spPr>
        <p:txBody>
          <a:bodyPr spcFirstLastPara="1" wrap="square" lIns="91425" tIns="91425" rIns="91425" bIns="91425" anchor="t" anchorCtr="0">
            <a:noAutofit/>
          </a:bodyPr>
          <a:lstStyle/>
          <a:p>
            <a:r>
              <a:rPr lang="en"/>
              <a:t>Deploying to App Service for Linux</a:t>
            </a:r>
          </a:p>
        </p:txBody>
      </p:sp>
    </p:spTree>
    <p:extLst>
      <p:ext uri="{BB962C8B-B14F-4D97-AF65-F5344CB8AC3E}">
        <p14:creationId xmlns:p14="http://schemas.microsoft.com/office/powerpoint/2010/main" val="196129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SIDEBAR: </a:t>
            </a:r>
            <a:r>
              <a:rPr lang="en" err="1"/>
              <a:t>Makefile</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pPr marL="76200" indent="0">
              <a:buNone/>
            </a:pPr>
            <a:r>
              <a:rPr lang="en-US"/>
              <a:t>"A </a:t>
            </a:r>
            <a:r>
              <a:rPr lang="en-US" b="1" err="1"/>
              <a:t>makefile</a:t>
            </a:r>
            <a:r>
              <a:rPr lang="en-US"/>
              <a:t> is a file (by default named </a:t>
            </a:r>
            <a:r>
              <a:rPr lang="en-US" err="1">
                <a:latin typeface="Consolas"/>
              </a:rPr>
              <a:t>Makefile</a:t>
            </a:r>
            <a:r>
              <a:rPr lang="en-US"/>
              <a:t>) containing a set of directives used by a </a:t>
            </a:r>
            <a:r>
              <a:rPr lang="en-US" b="1"/>
              <a:t>make build automation tool </a:t>
            </a:r>
            <a:r>
              <a:rPr lang="en-US"/>
              <a:t>to generate a target/goal."</a:t>
            </a:r>
          </a:p>
          <a:p>
            <a:pPr marL="76200" indent="0" algn="r">
              <a:buNone/>
            </a:pPr>
            <a:r>
              <a:rPr lang="en-US"/>
              <a:t>Wikipedia</a:t>
            </a:r>
          </a:p>
        </p:txBody>
      </p:sp>
    </p:spTree>
    <p:extLst>
      <p:ext uri="{BB962C8B-B14F-4D97-AF65-F5344CB8AC3E}">
        <p14:creationId xmlns:p14="http://schemas.microsoft.com/office/powerpoint/2010/main" val="28414704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Goals for this session.</a:t>
            </a:r>
            <a:endParaRP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pPr marL="419100" indent="-342900">
              <a:spcBef>
                <a:spcPts val="600"/>
              </a:spcBef>
              <a:buSzPts val="2400"/>
            </a:pPr>
            <a:r>
              <a:rPr lang="en-US" dirty="0"/>
              <a:t>Review Container Service Options + Demo</a:t>
            </a:r>
            <a:endParaRPr dirty="0"/>
          </a:p>
          <a:p>
            <a:pPr marL="419100" indent="-342900">
              <a:spcBef>
                <a:spcPts val="0"/>
              </a:spcBef>
              <a:buSzPts val="2400"/>
            </a:pPr>
            <a:r>
              <a:rPr lang="en-US" dirty="0"/>
              <a:t>Secure Secret Storage + Demo</a:t>
            </a:r>
          </a:p>
          <a:p>
            <a:pPr marL="419100" indent="-342900">
              <a:spcBef>
                <a:spcPts val="0"/>
              </a:spcBef>
              <a:buSzPts val="2400"/>
            </a:pPr>
            <a:r>
              <a:rPr lang="en-US" dirty="0"/>
              <a:t>Functions + Demo</a:t>
            </a:r>
          </a:p>
          <a:p>
            <a:pPr marL="457200" lvl="0" indent="-381000" algn="l" rtl="0">
              <a:spcBef>
                <a:spcPts val="0"/>
              </a:spcBef>
              <a:spcAft>
                <a:spcPts val="0"/>
              </a:spcAft>
              <a:buSzPts val="2400"/>
              <a:buChar char="▪"/>
            </a:pPr>
            <a:endParaRPr lang="en-US" dirty="0"/>
          </a:p>
        </p:txBody>
      </p:sp>
    </p:spTree>
    <p:extLst>
      <p:ext uri="{BB962C8B-B14F-4D97-AF65-F5344CB8AC3E}">
        <p14:creationId xmlns:p14="http://schemas.microsoft.com/office/powerpoint/2010/main" val="9337501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SIDEBAR: </a:t>
            </a:r>
            <a:r>
              <a:rPr lang="en" err="1"/>
              <a:t>Makefile</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pPr marL="76200" indent="0">
              <a:buNone/>
            </a:pPr>
            <a:r>
              <a:rPr lang="en-US" sz="2800" i="1">
                <a:latin typeface="Consolas"/>
              </a:rPr>
              <a:t>target: dependency</a:t>
            </a:r>
          </a:p>
          <a:p>
            <a:pPr marL="76200" indent="0">
              <a:buNone/>
            </a:pPr>
            <a:r>
              <a:rPr lang="en-US" sz="2800" i="1">
                <a:latin typeface="Consolas"/>
              </a:rPr>
              <a:t>	task</a:t>
            </a:r>
          </a:p>
          <a:p>
            <a:pPr marL="76200" indent="0">
              <a:buNone/>
            </a:pPr>
            <a:r>
              <a:rPr lang="en-US" sz="2800" i="1">
                <a:latin typeface="Consolas"/>
              </a:rPr>
              <a:t>	task</a:t>
            </a:r>
            <a:endParaRPr lang="en-US" sz="2800">
              <a:latin typeface="Consolas"/>
            </a:endParaRPr>
          </a:p>
        </p:txBody>
      </p:sp>
    </p:spTree>
    <p:extLst>
      <p:ext uri="{BB962C8B-B14F-4D97-AF65-F5344CB8AC3E}">
        <p14:creationId xmlns:p14="http://schemas.microsoft.com/office/powerpoint/2010/main" val="24433764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SIDEBAR: </a:t>
            </a:r>
            <a:r>
              <a:rPr lang="en" err="1"/>
              <a:t>Makefile</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pPr marL="76200" indent="0">
              <a:buNone/>
            </a:pPr>
            <a:r>
              <a:rPr lang="en-US">
                <a:latin typeface="Consolas"/>
              </a:rPr>
              <a:t>deploy: login</a:t>
            </a:r>
          </a:p>
          <a:p>
            <a:pPr marL="76200" indent="0">
              <a:buNone/>
            </a:pPr>
            <a:r>
              <a:rPr lang="en-US">
                <a:latin typeface="Consolas"/>
              </a:rPr>
              <a:t>	@scripts/up/deploy.sh</a:t>
            </a:r>
          </a:p>
          <a:p>
            <a:pPr marL="76200" indent="0">
              <a:buNone/>
            </a:pPr>
            <a:r>
              <a:rPr lang="en-US">
                <a:latin typeface="Consolas"/>
              </a:rPr>
              <a:t>login:</a:t>
            </a:r>
          </a:p>
          <a:p>
            <a:pPr marL="76200" indent="0">
              <a:buNone/>
            </a:pPr>
            <a:r>
              <a:rPr lang="en-US">
                <a:latin typeface="Consolas"/>
              </a:rPr>
              <a:t>	@scripts/login.sh</a:t>
            </a:r>
          </a:p>
        </p:txBody>
      </p:sp>
    </p:spTree>
    <p:extLst>
      <p:ext uri="{BB962C8B-B14F-4D97-AF65-F5344CB8AC3E}">
        <p14:creationId xmlns:p14="http://schemas.microsoft.com/office/powerpoint/2010/main" val="12941282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a:t>scripts/up/d</a:t>
            </a:r>
            <a:r>
              <a:rPr lang="en" err="1"/>
              <a:t>eploy.sh</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pPr marL="76200" indent="0">
              <a:buNone/>
            </a:pPr>
            <a:r>
              <a:rPr lang="en-US">
                <a:latin typeface="Consolas"/>
              </a:rPr>
              <a:t>deploy: login</a:t>
            </a:r>
          </a:p>
          <a:p>
            <a:pPr marL="76200" indent="0">
              <a:buNone/>
            </a:pPr>
            <a:r>
              <a:rPr lang="en-US">
                <a:latin typeface="Consolas"/>
              </a:rPr>
              <a:t>	@scripts/up/deploy.sh</a:t>
            </a:r>
          </a:p>
        </p:txBody>
      </p:sp>
    </p:spTree>
    <p:extLst>
      <p:ext uri="{BB962C8B-B14F-4D97-AF65-F5344CB8AC3E}">
        <p14:creationId xmlns:p14="http://schemas.microsoft.com/office/powerpoint/2010/main" val="29595352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p:nvPr>
        </p:nvSpPr>
        <p:spPr/>
        <p:txBody>
          <a:bodyPr/>
          <a:lstStyle/>
          <a:p>
            <a:r>
              <a:rPr lang="en-US"/>
              <a:t>Secrets</a:t>
            </a:r>
          </a:p>
        </p:txBody>
      </p:sp>
      <p:sp>
        <p:nvSpPr>
          <p:cNvPr id="4" name="Rectangle 3">
            <a:extLst>
              <a:ext uri="{FF2B5EF4-FFF2-40B4-BE49-F238E27FC236}">
                <a16:creationId xmlns:a16="http://schemas.microsoft.com/office/drawing/2014/main" id="{4620EDBC-A01D-4A65-9C94-2437F612D3D0}"/>
              </a:ext>
            </a:extLst>
          </p:cNvPr>
          <p:cNvSpPr/>
          <p:nvPr/>
        </p:nvSpPr>
        <p:spPr>
          <a:xfrm>
            <a:off x="347855" y="2697890"/>
            <a:ext cx="3165628" cy="363946"/>
          </a:xfrm>
          <a:prstGeom prst="rect">
            <a:avLst/>
          </a:prstGeom>
        </p:spPr>
        <p:txBody>
          <a:bodyPr wrap="square">
            <a:spAutoFit/>
          </a:bodyPr>
          <a:lstStyle/>
          <a:p>
            <a:r>
              <a:rPr lang="en-US"/>
              <a:t>Everybody has them</a:t>
            </a:r>
          </a:p>
        </p:txBody>
      </p:sp>
    </p:spTree>
    <p:extLst>
      <p:ext uri="{BB962C8B-B14F-4D97-AF65-F5344CB8AC3E}">
        <p14:creationId xmlns:p14="http://schemas.microsoft.com/office/powerpoint/2010/main" val="194074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The Problem</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a:t>We need database credentials in app</a:t>
            </a:r>
          </a:p>
          <a:p>
            <a:r>
              <a:rPr lang="en-US"/>
              <a:t>Insecure: hard-code secrets into </a:t>
            </a:r>
            <a:r>
              <a:rPr lang="en-US" err="1">
                <a:latin typeface="Consolas"/>
              </a:rPr>
              <a:t>Dockerfile</a:t>
            </a:r>
          </a:p>
          <a:p>
            <a:r>
              <a:rPr lang="en-US"/>
              <a:t>Insecure: hard-code secrets into </a:t>
            </a:r>
            <a:r>
              <a:rPr lang="en-US">
                <a:latin typeface="Consolas" panose="020B0609020204030204" pitchFamily="49" charset="0"/>
              </a:rPr>
              <a:t>scripts</a:t>
            </a:r>
          </a:p>
          <a:p>
            <a:pPr marL="76200" indent="0">
              <a:buNone/>
            </a:pPr>
            <a:endParaRPr lang="en-US"/>
          </a:p>
          <a:p>
            <a:pPr marL="76200" indent="0" algn="ctr">
              <a:buNone/>
            </a:pPr>
            <a:r>
              <a:rPr lang="en-US"/>
              <a:t>How do we securely </a:t>
            </a:r>
            <a:r>
              <a:rPr lang="en-US" b="1"/>
              <a:t>store</a:t>
            </a:r>
            <a:r>
              <a:rPr lang="en-US"/>
              <a:t> and </a:t>
            </a:r>
            <a:r>
              <a:rPr lang="en-US" b="1"/>
              <a:t>inject</a:t>
            </a:r>
            <a:r>
              <a:rPr lang="en-US"/>
              <a:t> secrets?</a:t>
            </a:r>
          </a:p>
        </p:txBody>
      </p:sp>
    </p:spTree>
    <p:extLst>
      <p:ext uri="{BB962C8B-B14F-4D97-AF65-F5344CB8AC3E}">
        <p14:creationId xmlns:p14="http://schemas.microsoft.com/office/powerpoint/2010/main" val="37610082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Azure KeyVault</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dirty="0"/>
              <a:t>Secure storage for secret data</a:t>
            </a:r>
          </a:p>
          <a:p>
            <a:r>
              <a:rPr lang="en-US" dirty="0"/>
              <a:t>Everything stored in Hardware Security Modules (HSMs)</a:t>
            </a:r>
          </a:p>
          <a:p>
            <a:r>
              <a:rPr lang="en-US" dirty="0"/>
              <a:t>Integrated with many Azure Services</a:t>
            </a:r>
          </a:p>
          <a:p>
            <a:r>
              <a:rPr lang="en-US" dirty="0"/>
              <a:t>Store Keys, Secrets, Certificates</a:t>
            </a:r>
          </a:p>
          <a:p>
            <a:r>
              <a:rPr lang="en-US"/>
              <a:t>Strict control and auditing of Key Vault</a:t>
            </a:r>
          </a:p>
        </p:txBody>
      </p:sp>
    </p:spTree>
    <p:extLst>
      <p:ext uri="{BB962C8B-B14F-4D97-AF65-F5344CB8AC3E}">
        <p14:creationId xmlns:p14="http://schemas.microsoft.com/office/powerpoint/2010/main" val="38343367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7A8E-D838-1E48-9916-C9821D2D37D1}"/>
              </a:ext>
            </a:extLst>
          </p:cNvPr>
          <p:cNvSpPr>
            <a:spLocks noGrp="1"/>
          </p:cNvSpPr>
          <p:nvPr>
            <p:ph type="title"/>
          </p:nvPr>
        </p:nvSpPr>
        <p:spPr/>
        <p:txBody>
          <a:bodyPr/>
          <a:lstStyle/>
          <a:p>
            <a:r>
              <a:rPr lang="en-US"/>
              <a:t>Create a </a:t>
            </a:r>
            <a:r>
              <a:rPr lang="en-US" err="1"/>
              <a:t>Keyvault</a:t>
            </a:r>
            <a:endParaRPr lang="en-US"/>
          </a:p>
        </p:txBody>
      </p:sp>
      <p:sp>
        <p:nvSpPr>
          <p:cNvPr id="3" name="Text Placeholder 2">
            <a:extLst>
              <a:ext uri="{FF2B5EF4-FFF2-40B4-BE49-F238E27FC236}">
                <a16:creationId xmlns:a16="http://schemas.microsoft.com/office/drawing/2014/main" id="{E6CEA37D-2C6F-E34F-BEB1-22186BAA11FC}"/>
              </a:ext>
            </a:extLst>
          </p:cNvPr>
          <p:cNvSpPr>
            <a:spLocks noGrp="1"/>
          </p:cNvSpPr>
          <p:nvPr>
            <p:ph type="body" sz="quarter" idx="10"/>
          </p:nvPr>
        </p:nvSpPr>
        <p:spPr/>
        <p:txBody>
          <a:bodyPr/>
          <a:lstStyle/>
          <a:p>
            <a:pPr marL="76200" indent="0">
              <a:buNone/>
            </a:pPr>
            <a:r>
              <a:rPr lang="en-US" err="1">
                <a:latin typeface="Consolas"/>
              </a:rPr>
              <a:t>az</a:t>
            </a:r>
            <a:r>
              <a:rPr lang="en-US">
                <a:latin typeface="Consolas"/>
              </a:rPr>
              <a:t> </a:t>
            </a:r>
            <a:r>
              <a:rPr lang="en-US" err="1">
                <a:latin typeface="Consolas"/>
              </a:rPr>
              <a:t>keyvault</a:t>
            </a:r>
            <a:r>
              <a:rPr lang="en-US">
                <a:latin typeface="Consolas"/>
              </a:rPr>
              <a:t> create \</a:t>
            </a:r>
            <a:endParaRPr lang="en-US"/>
          </a:p>
          <a:p>
            <a:pPr marL="76200" indent="0">
              <a:buNone/>
            </a:pPr>
            <a:r>
              <a:rPr lang="en-US">
                <a:latin typeface="Consolas"/>
              </a:rPr>
              <a:t>--resource-group $RES_GROUP \</a:t>
            </a:r>
          </a:p>
          <a:p>
            <a:pPr marL="76200" indent="0">
              <a:buNone/>
            </a:pPr>
            <a:r>
              <a:rPr lang="en-US">
                <a:latin typeface="Consolas"/>
              </a:rPr>
              <a:t>--name $AKV_NAME</a:t>
            </a:r>
            <a:endParaRPr lang="en-US"/>
          </a:p>
        </p:txBody>
      </p:sp>
    </p:spTree>
    <p:extLst>
      <p:ext uri="{BB962C8B-B14F-4D97-AF65-F5344CB8AC3E}">
        <p14:creationId xmlns:p14="http://schemas.microsoft.com/office/powerpoint/2010/main" val="12927208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7A8E-D838-1E48-9916-C9821D2D37D1}"/>
              </a:ext>
            </a:extLst>
          </p:cNvPr>
          <p:cNvSpPr>
            <a:spLocks noGrp="1"/>
          </p:cNvSpPr>
          <p:nvPr>
            <p:ph type="title"/>
          </p:nvPr>
        </p:nvSpPr>
        <p:spPr/>
        <p:txBody>
          <a:bodyPr/>
          <a:lstStyle/>
          <a:p>
            <a:r>
              <a:rPr lang="en-US"/>
              <a:t>Store a Secret</a:t>
            </a:r>
          </a:p>
        </p:txBody>
      </p:sp>
      <p:sp>
        <p:nvSpPr>
          <p:cNvPr id="3" name="Text Placeholder 2">
            <a:extLst>
              <a:ext uri="{FF2B5EF4-FFF2-40B4-BE49-F238E27FC236}">
                <a16:creationId xmlns:a16="http://schemas.microsoft.com/office/drawing/2014/main" id="{E6CEA37D-2C6F-E34F-BEB1-22186BAA11FC}"/>
              </a:ext>
            </a:extLst>
          </p:cNvPr>
          <p:cNvSpPr>
            <a:spLocks noGrp="1"/>
          </p:cNvSpPr>
          <p:nvPr>
            <p:ph type="body" sz="quarter" idx="10"/>
          </p:nvPr>
        </p:nvSpPr>
        <p:spPr/>
        <p:txBody>
          <a:bodyPr/>
          <a:lstStyle/>
          <a:p>
            <a:pPr marL="76200" indent="0">
              <a:buNone/>
            </a:pPr>
            <a:r>
              <a:rPr lang="en-US" err="1">
                <a:latin typeface="Consolas"/>
              </a:rPr>
              <a:t>az</a:t>
            </a:r>
            <a:r>
              <a:rPr lang="en-US">
                <a:latin typeface="Consolas"/>
              </a:rPr>
              <a:t> </a:t>
            </a:r>
            <a:r>
              <a:rPr lang="en-US" err="1">
                <a:latin typeface="Consolas"/>
              </a:rPr>
              <a:t>keyvault</a:t>
            </a:r>
            <a:r>
              <a:rPr lang="en-US">
                <a:latin typeface="Consolas"/>
              </a:rPr>
              <a:t> secret set \</a:t>
            </a:r>
            <a:endParaRPr lang="en-US"/>
          </a:p>
          <a:p>
            <a:pPr marL="76200" indent="0">
              <a:buNone/>
            </a:pPr>
            <a:r>
              <a:rPr lang="en-US">
                <a:latin typeface="Consolas"/>
              </a:rPr>
              <a:t>--vault-name $AKV_NAME \</a:t>
            </a:r>
            <a:endParaRPr lang="en-US"/>
          </a:p>
          <a:p>
            <a:pPr marL="76200" indent="0">
              <a:buNone/>
            </a:pPr>
            <a:r>
              <a:rPr lang="en-US">
                <a:latin typeface="Consolas"/>
              </a:rPr>
              <a:t>--name 'web3-mongo-connection’ \</a:t>
            </a:r>
            <a:endParaRPr lang="en-US"/>
          </a:p>
          <a:p>
            <a:pPr marL="76200" indent="0">
              <a:buNone/>
            </a:pPr>
            <a:r>
              <a:rPr lang="en-US">
                <a:latin typeface="Consolas"/>
              </a:rPr>
              <a:t>--value $DB_CONNECTION_STRING</a:t>
            </a:r>
            <a:endParaRPr lang="en-US"/>
          </a:p>
        </p:txBody>
      </p:sp>
    </p:spTree>
    <p:extLst>
      <p:ext uri="{BB962C8B-B14F-4D97-AF65-F5344CB8AC3E}">
        <p14:creationId xmlns:p14="http://schemas.microsoft.com/office/powerpoint/2010/main" val="34892673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7A8E-D838-1E48-9916-C9821D2D37D1}"/>
              </a:ext>
            </a:extLst>
          </p:cNvPr>
          <p:cNvSpPr>
            <a:spLocks noGrp="1"/>
          </p:cNvSpPr>
          <p:nvPr>
            <p:ph type="title"/>
          </p:nvPr>
        </p:nvSpPr>
        <p:spPr/>
        <p:txBody>
          <a:bodyPr/>
          <a:lstStyle/>
          <a:p>
            <a:r>
              <a:rPr lang="en-US"/>
              <a:t>Read a Secret</a:t>
            </a:r>
            <a:r>
              <a:rPr lang="en-US">
                <a:cs typeface="Segoe UI Semibold"/>
              </a:rPr>
              <a:t> on the Command Line</a:t>
            </a:r>
            <a:endParaRPr lang="en-US"/>
          </a:p>
        </p:txBody>
      </p:sp>
      <p:sp>
        <p:nvSpPr>
          <p:cNvPr id="3" name="Text Placeholder 2">
            <a:extLst>
              <a:ext uri="{FF2B5EF4-FFF2-40B4-BE49-F238E27FC236}">
                <a16:creationId xmlns:a16="http://schemas.microsoft.com/office/drawing/2014/main" id="{E6CEA37D-2C6F-E34F-BEB1-22186BAA11FC}"/>
              </a:ext>
            </a:extLst>
          </p:cNvPr>
          <p:cNvSpPr>
            <a:spLocks noGrp="1"/>
          </p:cNvSpPr>
          <p:nvPr>
            <p:ph type="body" sz="quarter" idx="10"/>
          </p:nvPr>
        </p:nvSpPr>
        <p:spPr/>
        <p:txBody>
          <a:bodyPr/>
          <a:lstStyle/>
          <a:p>
            <a:pPr marL="76200" indent="0">
              <a:buNone/>
            </a:pPr>
            <a:r>
              <a:rPr lang="en-US" err="1">
                <a:latin typeface="Consolas"/>
              </a:rPr>
              <a:t>az</a:t>
            </a:r>
            <a:r>
              <a:rPr lang="en-US">
                <a:latin typeface="Consolas"/>
              </a:rPr>
              <a:t> </a:t>
            </a:r>
            <a:r>
              <a:rPr lang="en-US" err="1">
                <a:latin typeface="Consolas"/>
              </a:rPr>
              <a:t>keyvault</a:t>
            </a:r>
            <a:r>
              <a:rPr lang="en-US">
                <a:latin typeface="Consolas"/>
              </a:rPr>
              <a:t> secret show \</a:t>
            </a:r>
          </a:p>
          <a:p>
            <a:pPr marL="76200" indent="0">
              <a:buNone/>
            </a:pPr>
            <a:r>
              <a:rPr lang="en-US">
                <a:latin typeface="Consolas"/>
              </a:rPr>
              <a:t>--vault-name $AKV_NAME \</a:t>
            </a:r>
            <a:endParaRPr lang="en-US"/>
          </a:p>
          <a:p>
            <a:pPr marL="76200" indent="0">
              <a:buNone/>
            </a:pPr>
            <a:r>
              <a:rPr lang="en-US">
                <a:latin typeface="Consolas"/>
              </a:rPr>
              <a:t>--name web3-mongo-connection \</a:t>
            </a:r>
            <a:endParaRPr lang="en-US"/>
          </a:p>
          <a:p>
            <a:pPr marL="76200" indent="0">
              <a:buNone/>
            </a:pPr>
            <a:r>
              <a:rPr lang="en-US">
                <a:latin typeface="Consolas"/>
              </a:rPr>
              <a:t>--query value \</a:t>
            </a:r>
          </a:p>
          <a:p>
            <a:pPr marL="76200" indent="0">
              <a:buNone/>
            </a:pPr>
            <a:r>
              <a:rPr lang="en-US">
                <a:latin typeface="Consolas"/>
              </a:rPr>
              <a:t>-o </a:t>
            </a:r>
            <a:r>
              <a:rPr lang="en-US" err="1">
                <a:latin typeface="Consolas"/>
              </a:rPr>
              <a:t>tsv</a:t>
            </a:r>
            <a:endParaRPr lang="en-US">
              <a:latin typeface="Consolas"/>
            </a:endParaRPr>
          </a:p>
        </p:txBody>
      </p:sp>
    </p:spTree>
    <p:extLst>
      <p:ext uri="{BB962C8B-B14F-4D97-AF65-F5344CB8AC3E}">
        <p14:creationId xmlns:p14="http://schemas.microsoft.com/office/powerpoint/2010/main" val="25455240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7A8E-D838-1E48-9916-C9821D2D37D1}"/>
              </a:ext>
            </a:extLst>
          </p:cNvPr>
          <p:cNvSpPr>
            <a:spLocks noGrp="1"/>
          </p:cNvSpPr>
          <p:nvPr>
            <p:ph type="title"/>
          </p:nvPr>
        </p:nvSpPr>
        <p:spPr/>
        <p:txBody>
          <a:bodyPr/>
          <a:lstStyle/>
          <a:p>
            <a:r>
              <a:rPr lang="en-US"/>
              <a:t>Read Secrets from App Code</a:t>
            </a:r>
          </a:p>
        </p:txBody>
      </p:sp>
      <p:sp>
        <p:nvSpPr>
          <p:cNvPr id="3" name="Text Placeholder 2">
            <a:extLst>
              <a:ext uri="{FF2B5EF4-FFF2-40B4-BE49-F238E27FC236}">
                <a16:creationId xmlns:a16="http://schemas.microsoft.com/office/drawing/2014/main" id="{E6CEA37D-2C6F-E34F-BEB1-22186BAA11FC}"/>
              </a:ext>
            </a:extLst>
          </p:cNvPr>
          <p:cNvSpPr>
            <a:spLocks noGrp="1"/>
          </p:cNvSpPr>
          <p:nvPr>
            <p:ph type="body" sz="quarter" idx="10"/>
          </p:nvPr>
        </p:nvSpPr>
        <p:spPr/>
        <p:txBody>
          <a:bodyPr/>
          <a:lstStyle/>
          <a:p>
            <a:pPr marL="76200" indent="0">
              <a:buNone/>
            </a:pPr>
            <a:r>
              <a:rPr lang="en-US" sz="1800" err="1">
                <a:latin typeface="Consolas"/>
              </a:rPr>
              <a:t>const</a:t>
            </a:r>
            <a:r>
              <a:rPr lang="en-US" sz="1800">
                <a:latin typeface="Consolas"/>
              </a:rPr>
              <a:t> </a:t>
            </a:r>
            <a:r>
              <a:rPr lang="en-US" sz="1800" err="1">
                <a:latin typeface="Consolas"/>
              </a:rPr>
              <a:t>KeyVault</a:t>
            </a:r>
            <a:r>
              <a:rPr lang="en-US" sz="1800">
                <a:latin typeface="Consolas"/>
              </a:rPr>
              <a:t> = require("azure-</a:t>
            </a:r>
            <a:r>
              <a:rPr lang="en-US" sz="1800" err="1">
                <a:latin typeface="Consolas"/>
              </a:rPr>
              <a:t>keyvault</a:t>
            </a:r>
            <a:r>
              <a:rPr lang="en-US" sz="1800">
                <a:latin typeface="Consolas"/>
              </a:rPr>
              <a:t>");</a:t>
            </a:r>
          </a:p>
          <a:p>
            <a:pPr marL="76200" indent="0">
              <a:buNone/>
            </a:pPr>
            <a:r>
              <a:rPr lang="en-US" sz="1800">
                <a:latin typeface="Consolas"/>
              </a:rPr>
              <a:t>…</a:t>
            </a:r>
          </a:p>
          <a:p>
            <a:pPr marL="76200" indent="0">
              <a:buNone/>
            </a:pPr>
            <a:r>
              <a:rPr lang="en-US" sz="1800" err="1">
                <a:latin typeface="Consolas"/>
              </a:rPr>
              <a:t>const</a:t>
            </a:r>
            <a:r>
              <a:rPr lang="en-US" sz="1800">
                <a:latin typeface="Consolas"/>
              </a:rPr>
              <a:t> secrets = await </a:t>
            </a:r>
            <a:r>
              <a:rPr lang="en-US" sz="1800" err="1">
                <a:latin typeface="Consolas"/>
              </a:rPr>
              <a:t>client.getSecrets</a:t>
            </a:r>
            <a:r>
              <a:rPr lang="en-US" sz="1800">
                <a:latin typeface="Consolas"/>
              </a:rPr>
              <a:t>(</a:t>
            </a:r>
            <a:r>
              <a:rPr lang="en-US" sz="1800" err="1">
                <a:latin typeface="Consolas"/>
              </a:rPr>
              <a:t>uri</a:t>
            </a:r>
            <a:r>
              <a:rPr lang="en-US" sz="1800">
                <a:latin typeface="Consolas"/>
              </a:rPr>
              <a:t>);</a:t>
            </a:r>
          </a:p>
        </p:txBody>
      </p:sp>
    </p:spTree>
    <p:extLst>
      <p:ext uri="{BB962C8B-B14F-4D97-AF65-F5344CB8AC3E}">
        <p14:creationId xmlns:p14="http://schemas.microsoft.com/office/powerpoint/2010/main" val="1833579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8659-6BF8-4D46-B9B7-AAD3B68AB1B1}"/>
              </a:ext>
            </a:extLst>
          </p:cNvPr>
          <p:cNvSpPr>
            <a:spLocks noGrp="1"/>
          </p:cNvSpPr>
          <p:nvPr>
            <p:ph type="title"/>
          </p:nvPr>
        </p:nvSpPr>
        <p:spPr/>
        <p:txBody>
          <a:bodyPr/>
          <a:lstStyle/>
          <a:p>
            <a:r>
              <a:rPr lang="en-US"/>
              <a:t>Mission control</a:t>
            </a:r>
          </a:p>
        </p:txBody>
      </p:sp>
      <p:sp>
        <p:nvSpPr>
          <p:cNvPr id="18" name="Rectangle 17">
            <a:extLst>
              <a:ext uri="{FF2B5EF4-FFF2-40B4-BE49-F238E27FC236}">
                <a16:creationId xmlns:a16="http://schemas.microsoft.com/office/drawing/2014/main" id="{8FA1CE61-A40B-4B81-A502-692B3C3F8164}"/>
              </a:ext>
            </a:extLst>
          </p:cNvPr>
          <p:cNvSpPr/>
          <p:nvPr/>
        </p:nvSpPr>
        <p:spPr>
          <a:xfrm>
            <a:off x="355323" y="2672538"/>
            <a:ext cx="5108713" cy="307777"/>
          </a:xfrm>
          <a:prstGeom prst="rect">
            <a:avLst/>
          </a:prstGeom>
        </p:spPr>
        <p:txBody>
          <a:bodyPr wrap="square">
            <a:spAutoFit/>
          </a:bodyPr>
          <a:lstStyle/>
          <a:p>
            <a:pPr>
              <a:buNone/>
            </a:pPr>
            <a:r>
              <a:rPr lang="en-US"/>
              <a:t>Your mission, should you choose to accept it…</a:t>
            </a:r>
          </a:p>
        </p:txBody>
      </p:sp>
    </p:spTree>
    <p:extLst>
      <p:ext uri="{BB962C8B-B14F-4D97-AF65-F5344CB8AC3E}">
        <p14:creationId xmlns:p14="http://schemas.microsoft.com/office/powerpoint/2010/main" val="122823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title"/>
          </p:nvPr>
        </p:nvSpPr>
        <p:spPr>
          <a:prstGeom prst="rect">
            <a:avLst/>
          </a:prstGeom>
        </p:spPr>
        <p:txBody>
          <a:bodyPr spcFirstLastPara="1" wrap="square" lIns="91425" tIns="91425" rIns="91425" bIns="91425" anchor="b" anchorCtr="0">
            <a:noAutofit/>
          </a:bodyPr>
          <a:lstStyle/>
          <a:p>
            <a:pPr lvl="0" algn="l">
              <a:buNone/>
            </a:pPr>
            <a:r>
              <a:rPr lang="en-US"/>
              <a:t>Demo</a:t>
            </a:r>
          </a:p>
        </p:txBody>
      </p:sp>
      <p:sp>
        <p:nvSpPr>
          <p:cNvPr id="3859" name="Google Shape;3859;p16"/>
          <p:cNvSpPr txBox="1">
            <a:spLocks noGrp="1"/>
          </p:cNvSpPr>
          <p:nvPr>
            <p:ph type="body" sz="quarter" idx="12"/>
          </p:nvPr>
        </p:nvSpPr>
        <p:spPr>
          <a:prstGeom prst="rect">
            <a:avLst/>
          </a:prstGeom>
        </p:spPr>
        <p:txBody>
          <a:bodyPr spcFirstLastPara="1" wrap="square" lIns="91425" tIns="91425" rIns="91425" bIns="91425" anchor="t" anchorCtr="0">
            <a:noAutofit/>
          </a:bodyPr>
          <a:lstStyle/>
          <a:p>
            <a:r>
              <a:rPr lang="en"/>
              <a:t>Storing and Accessing Secrets in KeyVault</a:t>
            </a:r>
          </a:p>
        </p:txBody>
      </p:sp>
    </p:spTree>
    <p:extLst>
      <p:ext uri="{BB962C8B-B14F-4D97-AF65-F5344CB8AC3E}">
        <p14:creationId xmlns:p14="http://schemas.microsoft.com/office/powerpoint/2010/main" val="103524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p:nvPr>
        </p:nvSpPr>
        <p:spPr/>
        <p:txBody>
          <a:bodyPr/>
          <a:lstStyle/>
          <a:p>
            <a:r>
              <a:rPr lang="en-US"/>
              <a:t>Azure Functions</a:t>
            </a:r>
          </a:p>
        </p:txBody>
      </p:sp>
      <p:sp>
        <p:nvSpPr>
          <p:cNvPr id="4" name="Rectangle 3">
            <a:extLst>
              <a:ext uri="{FF2B5EF4-FFF2-40B4-BE49-F238E27FC236}">
                <a16:creationId xmlns:a16="http://schemas.microsoft.com/office/drawing/2014/main" id="{4620EDBC-A01D-4A65-9C94-2437F612D3D0}"/>
              </a:ext>
            </a:extLst>
          </p:cNvPr>
          <p:cNvSpPr/>
          <p:nvPr/>
        </p:nvSpPr>
        <p:spPr>
          <a:xfrm>
            <a:off x="347855" y="2697890"/>
            <a:ext cx="3081145" cy="363946"/>
          </a:xfrm>
          <a:prstGeom prst="rect">
            <a:avLst/>
          </a:prstGeom>
        </p:spPr>
        <p:txBody>
          <a:bodyPr wrap="square">
            <a:spAutoFit/>
          </a:bodyPr>
          <a:lstStyle/>
          <a:p>
            <a:r>
              <a:rPr lang="en-US"/>
              <a:t>Serverless to the next level</a:t>
            </a:r>
          </a:p>
        </p:txBody>
      </p:sp>
    </p:spTree>
    <p:extLst>
      <p:ext uri="{BB962C8B-B14F-4D97-AF65-F5344CB8AC3E}">
        <p14:creationId xmlns:p14="http://schemas.microsoft.com/office/powerpoint/2010/main" val="146996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a:t>Reports?</a:t>
            </a:r>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a:t>Replace existing ‘</a:t>
            </a:r>
            <a:r>
              <a:rPr lang="en-US" err="1"/>
              <a:t>cron</a:t>
            </a:r>
            <a:r>
              <a:rPr lang="en-US"/>
              <a:t>’ jobs </a:t>
            </a:r>
          </a:p>
          <a:p>
            <a:r>
              <a:rPr lang="en-US"/>
              <a:t>Nightly reports emailed to staff</a:t>
            </a:r>
          </a:p>
        </p:txBody>
      </p:sp>
    </p:spTree>
    <p:extLst>
      <p:ext uri="{BB962C8B-B14F-4D97-AF65-F5344CB8AC3E}">
        <p14:creationId xmlns:p14="http://schemas.microsoft.com/office/powerpoint/2010/main" val="16135082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Azure Functions Overview</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a:t>React to external </a:t>
            </a:r>
            <a:r>
              <a:rPr lang="en-US" b="1"/>
              <a:t>triggers</a:t>
            </a:r>
            <a:endParaRPr lang="en-US"/>
          </a:p>
          <a:p>
            <a:r>
              <a:rPr lang="en-US"/>
              <a:t>Azure defines supported languages</a:t>
            </a:r>
          </a:p>
          <a:p>
            <a:r>
              <a:rPr lang="en-US"/>
              <a:t>"glue" services together</a:t>
            </a:r>
          </a:p>
          <a:p>
            <a:r>
              <a:rPr lang="en-US"/>
              <a:t>Small applications, simple deployments</a:t>
            </a:r>
          </a:p>
        </p:txBody>
      </p:sp>
    </p:spTree>
    <p:extLst>
      <p:ext uri="{BB962C8B-B14F-4D97-AF65-F5344CB8AC3E}">
        <p14:creationId xmlns:p14="http://schemas.microsoft.com/office/powerpoint/2010/main" val="45601702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Timers</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a:t>Built-in Azure functions trigger</a:t>
            </a:r>
          </a:p>
          <a:p>
            <a:r>
              <a:rPr lang="en-US"/>
              <a:t>Calls your code on an interval</a:t>
            </a:r>
          </a:p>
          <a:p>
            <a:r>
              <a:rPr lang="en-US"/>
              <a:t>Replace </a:t>
            </a:r>
            <a:r>
              <a:rPr lang="en-US" err="1"/>
              <a:t>cron</a:t>
            </a:r>
            <a:r>
              <a:rPr lang="en-US"/>
              <a:t> jobs</a:t>
            </a:r>
          </a:p>
        </p:txBody>
      </p:sp>
    </p:spTree>
    <p:extLst>
      <p:ext uri="{BB962C8B-B14F-4D97-AF65-F5344CB8AC3E}">
        <p14:creationId xmlns:p14="http://schemas.microsoft.com/office/powerpoint/2010/main" val="408138650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title"/>
          </p:nvPr>
        </p:nvSpPr>
        <p:spPr>
          <a:prstGeom prst="rect">
            <a:avLst/>
          </a:prstGeom>
        </p:spPr>
        <p:txBody>
          <a:bodyPr spcFirstLastPara="1" wrap="square" lIns="91425" tIns="91425" rIns="91425" bIns="91425" anchor="b" anchorCtr="0">
            <a:noAutofit/>
          </a:bodyPr>
          <a:lstStyle/>
          <a:p>
            <a:pPr lvl="0" algn="l">
              <a:buNone/>
            </a:pPr>
            <a:r>
              <a:rPr lang="en-US"/>
              <a:t>Demo</a:t>
            </a:r>
          </a:p>
        </p:txBody>
      </p:sp>
      <p:sp>
        <p:nvSpPr>
          <p:cNvPr id="3859" name="Google Shape;3859;p16"/>
          <p:cNvSpPr txBox="1">
            <a:spLocks noGrp="1"/>
          </p:cNvSpPr>
          <p:nvPr>
            <p:ph type="body" sz="quarter" idx="12"/>
          </p:nvPr>
        </p:nvSpPr>
        <p:spPr>
          <a:prstGeom prst="rect">
            <a:avLst/>
          </a:prstGeom>
        </p:spPr>
        <p:txBody>
          <a:bodyPr spcFirstLastPara="1" wrap="square" lIns="91425" tIns="91425" rIns="91425" bIns="91425" anchor="t" anchorCtr="0">
            <a:noAutofit/>
          </a:bodyPr>
          <a:lstStyle/>
          <a:p>
            <a:r>
              <a:rPr lang="en-US"/>
              <a:t>Calculating a Report Every X Minutes</a:t>
            </a:r>
          </a:p>
        </p:txBody>
      </p:sp>
    </p:spTree>
    <p:extLst>
      <p:ext uri="{BB962C8B-B14F-4D97-AF65-F5344CB8AC3E}">
        <p14:creationId xmlns:p14="http://schemas.microsoft.com/office/powerpoint/2010/main" val="351745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a:t>Putting it All Together</a:t>
            </a:r>
            <a:endParaRPr lang="en-US"/>
          </a:p>
        </p:txBody>
      </p:sp>
      <p:sp>
        <p:nvSpPr>
          <p:cNvPr id="3871" name="Google Shape;3871;p18"/>
          <p:cNvSpPr txBox="1">
            <a:spLocks noGrp="1"/>
          </p:cNvSpPr>
          <p:nvPr>
            <p:ph type="body" sz="quarter" idx="10"/>
          </p:nvPr>
        </p:nvSpPr>
        <p:spPr>
          <a:prstGeom prst="rect">
            <a:avLst/>
          </a:prstGeom>
        </p:spPr>
        <p:txBody>
          <a:bodyPr spcFirstLastPara="1" wrap="square" lIns="91425" tIns="91425" rIns="91425" bIns="91425" anchor="t" anchorCtr="0">
            <a:noAutofit/>
          </a:bodyPr>
          <a:lstStyle/>
          <a:p>
            <a:r>
              <a:rPr lang="en-US" dirty="0"/>
              <a:t>Code -&gt; </a:t>
            </a:r>
            <a:r>
              <a:rPr lang="en-US" b="1" dirty="0"/>
              <a:t>Image</a:t>
            </a:r>
          </a:p>
          <a:p>
            <a:r>
              <a:rPr lang="en-US" dirty="0"/>
              <a:t>Image -&gt; </a:t>
            </a:r>
            <a:r>
              <a:rPr lang="en-US" b="1" dirty="0"/>
              <a:t>Azure Container Registry</a:t>
            </a:r>
            <a:r>
              <a:rPr lang="en-US" dirty="0"/>
              <a:t> (ACR)</a:t>
            </a:r>
          </a:p>
          <a:p>
            <a:r>
              <a:rPr lang="en-US" dirty="0"/>
              <a:t>ACR -&gt; </a:t>
            </a:r>
            <a:r>
              <a:rPr lang="en-US" b="1" dirty="0"/>
              <a:t>Azure App Service for Linux</a:t>
            </a:r>
          </a:p>
          <a:p>
            <a:r>
              <a:rPr lang="en-US" dirty="0"/>
              <a:t>“Cron job” Trigger -&gt; </a:t>
            </a:r>
            <a:r>
              <a:rPr lang="en-US" b="1" dirty="0"/>
              <a:t>Azure Functions</a:t>
            </a:r>
          </a:p>
        </p:txBody>
      </p:sp>
    </p:spTree>
    <p:extLst>
      <p:ext uri="{BB962C8B-B14F-4D97-AF65-F5344CB8AC3E}">
        <p14:creationId xmlns:p14="http://schemas.microsoft.com/office/powerpoint/2010/main" val="268795185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49DA-4E06-4488-9A8F-1AE720ABEBF5}"/>
              </a:ext>
            </a:extLst>
          </p:cNvPr>
          <p:cNvSpPr>
            <a:spLocks noGrp="1"/>
          </p:cNvSpPr>
          <p:nvPr>
            <p:ph type="ctrTitle"/>
          </p:nvPr>
        </p:nvSpPr>
        <p:spPr>
          <a:xfrm>
            <a:off x="685800" y="3115251"/>
            <a:ext cx="5268900" cy="923299"/>
          </a:xfrm>
        </p:spPr>
        <p:txBody>
          <a:bodyPr/>
          <a:lstStyle/>
          <a:p>
            <a:r>
              <a:rPr lang="en-US"/>
              <a:t>Overall</a:t>
            </a:r>
          </a:p>
        </p:txBody>
      </p:sp>
      <p:sp>
        <p:nvSpPr>
          <p:cNvPr id="3" name="Subtitle 2">
            <a:extLst>
              <a:ext uri="{FF2B5EF4-FFF2-40B4-BE49-F238E27FC236}">
                <a16:creationId xmlns:a16="http://schemas.microsoft.com/office/drawing/2014/main" id="{B4EC4EA0-64E3-446A-9AED-52AFC31D437D}"/>
              </a:ext>
            </a:extLst>
          </p:cNvPr>
          <p:cNvSpPr>
            <a:spLocks noGrp="1"/>
          </p:cNvSpPr>
          <p:nvPr>
            <p:ph type="subTitle" idx="1"/>
          </p:nvPr>
        </p:nvSpPr>
        <p:spPr>
          <a:xfrm>
            <a:off x="685800" y="3983055"/>
            <a:ext cx="5268900" cy="830966"/>
          </a:xfrm>
        </p:spPr>
        <p:txBody>
          <a:bodyPr spcFirstLastPara="1" wrap="square" lIns="91425" tIns="91425" rIns="91425" bIns="91425" anchor="t" anchorCtr="0">
            <a:noAutofit/>
          </a:bodyPr>
          <a:lstStyle/>
          <a:p>
            <a:pPr marL="0" indent="0">
              <a:spcBef>
                <a:spcPct val="20000"/>
              </a:spcBef>
              <a:buClrTx/>
              <a:buSzPct val="90000"/>
            </a:pPr>
            <a:r>
              <a:rPr lang="en-US">
                <a:gradFill>
                  <a:gsLst>
                    <a:gs pos="1250">
                      <a:schemeClr val="tx1"/>
                    </a:gs>
                    <a:gs pos="100000">
                      <a:schemeClr val="tx1"/>
                    </a:gs>
                  </a:gsLst>
                  <a:lin ang="5400000" scaled="0"/>
                </a:gradFill>
              </a:rPr>
              <a:t>Containers unlock more powerful architectures on Azure</a:t>
            </a:r>
          </a:p>
        </p:txBody>
      </p:sp>
    </p:spTree>
    <p:extLst>
      <p:ext uri="{BB962C8B-B14F-4D97-AF65-F5344CB8AC3E}">
        <p14:creationId xmlns:p14="http://schemas.microsoft.com/office/powerpoint/2010/main" val="417172436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58;p16">
            <a:extLst>
              <a:ext uri="{FF2B5EF4-FFF2-40B4-BE49-F238E27FC236}">
                <a16:creationId xmlns:a16="http://schemas.microsoft.com/office/drawing/2014/main" id="{CDA9434F-1804-4D2C-B155-39A74F85A909}"/>
              </a:ext>
            </a:extLst>
          </p:cNvPr>
          <p:cNvSpPr txBox="1">
            <a:spLocks/>
          </p:cNvSpPr>
          <p:nvPr/>
        </p:nvSpPr>
        <p:spPr>
          <a:xfrm>
            <a:off x="438912" y="2274917"/>
            <a:ext cx="6858000" cy="373949"/>
          </a:xfrm>
          <a:prstGeom prst="rect">
            <a:avLst/>
          </a:prstGeom>
        </p:spPr>
        <p:txBody>
          <a:bodyPr spcFirstLastPara="1" wrap="square" lIns="91425" tIns="91425" rIns="91425" bIns="91425" anchor="b" anchorCtr="0">
            <a:noAutofit/>
          </a:bodyPr>
          <a:lst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Thank you!</a:t>
            </a:r>
          </a:p>
        </p:txBody>
      </p:sp>
      <p:sp>
        <p:nvSpPr>
          <p:cNvPr id="3" name="Google Shape;3859;p16">
            <a:extLst>
              <a:ext uri="{FF2B5EF4-FFF2-40B4-BE49-F238E27FC236}">
                <a16:creationId xmlns:a16="http://schemas.microsoft.com/office/drawing/2014/main" id="{C7AFFC0D-70D5-4367-BACB-B3F9D50E4BFB}"/>
              </a:ext>
            </a:extLst>
          </p:cNvPr>
          <p:cNvSpPr txBox="1">
            <a:spLocks/>
          </p:cNvSpPr>
          <p:nvPr/>
        </p:nvSpPr>
        <p:spPr>
          <a:xfrm>
            <a:off x="438912" y="2982990"/>
            <a:ext cx="6858000" cy="230833"/>
          </a:xfrm>
          <a:prstGeom prst="rect">
            <a:avLst/>
          </a:prstGeom>
        </p:spPr>
        <p:txBody>
          <a:bodyPr spcFirstLastPara="1" wrap="square" lIns="91425" tIns="91425" rIns="91425" bIns="91425" anchor="t" anchorCtr="0">
            <a:noAutofit/>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23920210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257019-C92E-F54F-B099-9549F2404865}"/>
              </a:ext>
            </a:extLst>
          </p:cNvPr>
          <p:cNvSpPr/>
          <p:nvPr/>
        </p:nvSpPr>
        <p:spPr bwMode="auto">
          <a:xfrm>
            <a:off x="-32147" y="166558"/>
            <a:ext cx="9322594" cy="4986338"/>
          </a:xfrm>
          <a:prstGeom prst="rect">
            <a:avLst/>
          </a:prstGeom>
          <a:solidFill>
            <a:srgbClr val="FFFFFF"/>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075" name="Text Box 3"/>
          <p:cNvSpPr txBox="1">
            <a:spLocks noChangeArrowheads="1"/>
          </p:cNvSpPr>
          <p:nvPr/>
        </p:nvSpPr>
        <p:spPr bwMode="auto">
          <a:xfrm>
            <a:off x="1600200" y="1714501"/>
            <a:ext cx="6263318" cy="507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altLang="en-US" sz="2700" b="1">
                <a:solidFill>
                  <a:srgbClr val="4C4C4C"/>
                </a:solidFill>
                <a:latin typeface="Arial" panose="020B0604020202020204" pitchFamily="34" charset="0"/>
              </a:rPr>
              <a:t>Tailwind Traders Acquires </a:t>
            </a:r>
            <a:r>
              <a:rPr lang="en-US" altLang="en-US" sz="2700" b="1" err="1">
                <a:solidFill>
                  <a:srgbClr val="4C4C4C"/>
                </a:solidFill>
                <a:latin typeface="Arial" panose="020B0604020202020204" pitchFamily="34" charset="0"/>
              </a:rPr>
              <a:t>Northwind</a:t>
            </a:r>
            <a:endParaRPr lang="en-US" altLang="en-US" sz="2700" b="1">
              <a:latin typeface="Arial" panose="020B0604020202020204" pitchFamily="34" charset="0"/>
            </a:endParaRPr>
          </a:p>
        </p:txBody>
      </p:sp>
      <p:sp>
        <p:nvSpPr>
          <p:cNvPr id="3076" name="Rectangle 4"/>
          <p:cNvSpPr>
            <a:spLocks noChangeArrowheads="1"/>
          </p:cNvSpPr>
          <p:nvPr/>
        </p:nvSpPr>
        <p:spPr bwMode="auto">
          <a:xfrm>
            <a:off x="1657350" y="2286000"/>
            <a:ext cx="2800350" cy="2686050"/>
          </a:xfrm>
          <a:prstGeom prst="rect">
            <a:avLst/>
          </a:prstGeom>
          <a:solidFill>
            <a:srgbClr val="FFFFFF"/>
          </a:solidFill>
          <a:ln w="9525">
            <a:noFill/>
            <a:miter lim="800000"/>
            <a:headEnd/>
            <a:tailEnd/>
          </a:ln>
        </p:spPr>
        <p:txBody>
          <a:bodyPr wrap="none" anchor="ct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endParaRPr lang="en-GB" altLang="en-US" sz="1800"/>
          </a:p>
        </p:txBody>
      </p:sp>
      <p:sp>
        <p:nvSpPr>
          <p:cNvPr id="3077" name="Text Box 5"/>
          <p:cNvSpPr txBox="1">
            <a:spLocks noChangeArrowheads="1"/>
          </p:cNvSpPr>
          <p:nvPr/>
        </p:nvSpPr>
        <p:spPr bwMode="auto">
          <a:xfrm>
            <a:off x="4743450" y="2228850"/>
            <a:ext cx="142875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pPr>
              <a:spcBef>
                <a:spcPct val="50000"/>
              </a:spcBef>
            </a:pPr>
            <a:endParaRPr lang="en-GB" altLang="en-US" sz="1800">
              <a:latin typeface="Arial" panose="020B0604020202020204" pitchFamily="34" charset="0"/>
            </a:endParaRPr>
          </a:p>
        </p:txBody>
      </p:sp>
      <p:sp>
        <p:nvSpPr>
          <p:cNvPr id="3078" name="Text Box 6"/>
          <p:cNvSpPr txBox="1">
            <a:spLocks noChangeArrowheads="1"/>
          </p:cNvSpPr>
          <p:nvPr/>
        </p:nvSpPr>
        <p:spPr bwMode="auto">
          <a:xfrm>
            <a:off x="4629150" y="2228851"/>
            <a:ext cx="1600200" cy="3162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defPPr>
              <a:defRPr lang="en-US"/>
            </a:defPPr>
            <a:lvl1pPr>
              <a:spcBef>
                <a:spcPct val="50000"/>
              </a:spcBef>
              <a:defRPr sz="1200">
                <a:solidFill>
                  <a:srgbClr val="4C4C4C"/>
                </a:solidFill>
                <a:latin typeface="Arial" panose="020B0604020202020204" pitchFamily="34" charset="0"/>
                <a:ea typeface="MS PGothic" panose="020B0600070205080204" pitchFamily="34" charset="-128"/>
              </a:defRPr>
            </a:lvl1pPr>
            <a:lvl2pPr marL="742950" indent="-285750">
              <a:defRPr sz="2400">
                <a:latin typeface="Times" panose="02020603050405020304" pitchFamily="18" charset="0"/>
                <a:ea typeface="MS PGothic" panose="020B0600070205080204" pitchFamily="34" charset="-128"/>
              </a:defRPr>
            </a:lvl2pPr>
            <a:lvl3pPr marL="1143000" indent="-228600">
              <a:defRPr sz="2400">
                <a:latin typeface="Times" panose="02020603050405020304" pitchFamily="18" charset="0"/>
                <a:ea typeface="MS PGothic" panose="020B0600070205080204" pitchFamily="34" charset="-128"/>
              </a:defRPr>
            </a:lvl3pPr>
            <a:lvl4pPr marL="1600200" indent="-228600">
              <a:defRPr sz="2400">
                <a:latin typeface="Times" panose="02020603050405020304" pitchFamily="18" charset="0"/>
                <a:ea typeface="MS PGothic" panose="020B0600070205080204" pitchFamily="34" charset="-128"/>
              </a:defRPr>
            </a:lvl4pPr>
            <a:lvl5pPr marL="2057400" indent="-228600">
              <a:defRPr sz="2400">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latin typeface="Times" panose="02020603050405020304" pitchFamily="18" charset="0"/>
                <a:ea typeface="MS PGothic" panose="020B0600070205080204" pitchFamily="34" charset="-128"/>
              </a:defRPr>
            </a:lvl9pPr>
          </a:lstStyle>
          <a:p>
            <a:r>
              <a:rPr lang="en-US" sz="900" dirty="0"/>
              <a:t>REDMOND, WA - </a:t>
            </a:r>
            <a:r>
              <a:rPr lang="en-US" sz="1050" b="1" dirty="0"/>
              <a:t>Tailwind</a:t>
            </a:r>
            <a:r>
              <a:rPr lang="en-US" sz="900" dirty="0"/>
              <a:t> Traders, Inc announced that it has agreed to acquire Northwind </a:t>
            </a:r>
            <a:r>
              <a:rPr lang="en-US" sz="1050" b="1" dirty="0"/>
              <a:t>Traders</a:t>
            </a:r>
            <a:r>
              <a:rPr lang="en-US" sz="900" dirty="0"/>
              <a:t>, the venerable "old guard" international foods company, in an effort to bolster its virtual hardware offerings with some international culinary flare. Tailwind agreed to acquire Northwind for an undisclosed sum and </a:t>
            </a:r>
            <a:r>
              <a:rPr lang="en-US" sz="1050" b="1" dirty="0"/>
              <a:t>is</a:t>
            </a:r>
            <a:r>
              <a:rPr lang="en-US" sz="900" dirty="0"/>
              <a:t> assuming control of all of Northwind's virtual assets, </a:t>
            </a:r>
            <a:r>
              <a:rPr lang="en-US" sz="1050" b="1" dirty="0"/>
              <a:t>not</a:t>
            </a:r>
            <a:r>
              <a:rPr lang="en-US" sz="900" b="1" dirty="0"/>
              <a:t> </a:t>
            </a:r>
            <a:r>
              <a:rPr lang="en-US" sz="900" dirty="0"/>
              <a:t>excluding the company's flagship product: Aniseed Syrup/</a:t>
            </a:r>
          </a:p>
          <a:p>
            <a:r>
              <a:rPr lang="en-US" sz="900" dirty="0"/>
              <a:t>"This is a profoundly wonderful development for</a:t>
            </a:r>
          </a:p>
        </p:txBody>
      </p:sp>
      <p:sp>
        <p:nvSpPr>
          <p:cNvPr id="3079" name="Text Box 7"/>
          <p:cNvSpPr txBox="1">
            <a:spLocks noChangeArrowheads="1"/>
          </p:cNvSpPr>
          <p:nvPr/>
        </p:nvSpPr>
        <p:spPr bwMode="auto">
          <a:xfrm>
            <a:off x="6172200" y="2228850"/>
            <a:ext cx="1600200" cy="3070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US" sz="900">
                <a:solidFill>
                  <a:srgbClr val="4C4C4C"/>
                </a:solidFill>
                <a:latin typeface="Arial" panose="020B0604020202020204" pitchFamily="34" charset="0"/>
                <a:cs typeface="Arial" panose="020B0604020202020204" pitchFamily="34" charset="0"/>
              </a:rPr>
              <a:t>for all involved, and will help to bring our food products to </a:t>
            </a:r>
            <a:r>
              <a:rPr lang="en-US" sz="1050" b="1">
                <a:solidFill>
                  <a:srgbClr val="4C4C4C"/>
                </a:solidFill>
                <a:latin typeface="Arial" panose="020B0604020202020204" pitchFamily="34" charset="0"/>
                <a:cs typeface="Arial" panose="020B0604020202020204" pitchFamily="34" charset="0"/>
              </a:rPr>
              <a:t>a</a:t>
            </a:r>
            <a:r>
              <a:rPr lang="en-US" sz="900">
                <a:solidFill>
                  <a:srgbClr val="4C4C4C"/>
                </a:solidFill>
                <a:latin typeface="Arial" panose="020B0604020202020204" pitchFamily="34" charset="0"/>
                <a:cs typeface="Arial" panose="020B0604020202020204" pitchFamily="34" charset="0"/>
              </a:rPr>
              <a:t> whole new sector of the market" stated Nancy </a:t>
            </a:r>
            <a:r>
              <a:rPr lang="en-US" sz="900" err="1">
                <a:solidFill>
                  <a:srgbClr val="4C4C4C"/>
                </a:solidFill>
                <a:latin typeface="Arial" panose="020B0604020202020204" pitchFamily="34" charset="0"/>
                <a:cs typeface="Arial" panose="020B0604020202020204" pitchFamily="34" charset="0"/>
              </a:rPr>
              <a:t>Daviolo</a:t>
            </a:r>
            <a:r>
              <a:rPr lang="en-US" sz="900">
                <a:solidFill>
                  <a:srgbClr val="4C4C4C"/>
                </a:solidFill>
                <a:latin typeface="Arial" panose="020B0604020202020204" pitchFamily="34" charset="0"/>
                <a:cs typeface="Arial" panose="020B0604020202020204" pitchFamily="34" charset="0"/>
              </a:rPr>
              <a:t>, Executive Vice President of Operations. "We </a:t>
            </a:r>
            <a:r>
              <a:rPr lang="en-US" sz="1050" b="1">
                <a:solidFill>
                  <a:srgbClr val="4C4C4C"/>
                </a:solidFill>
                <a:latin typeface="Arial" panose="020B0604020202020204" pitchFamily="34" charset="0"/>
                <a:cs typeface="Arial" panose="020B0604020202020204" pitchFamily="34" charset="0"/>
              </a:rPr>
              <a:t>real</a:t>
            </a:r>
            <a:r>
              <a:rPr lang="en-US" sz="900">
                <a:solidFill>
                  <a:srgbClr val="4C4C4C"/>
                </a:solidFill>
                <a:latin typeface="Arial" panose="020B0604020202020204" pitchFamily="34" charset="0"/>
                <a:cs typeface="Arial" panose="020B0604020202020204" pitchFamily="34" charset="0"/>
              </a:rPr>
              <a:t>ly couldn't be happier with the arrangement". The recently-promoted </a:t>
            </a:r>
            <a:r>
              <a:rPr lang="en-US" sz="900" err="1">
                <a:solidFill>
                  <a:srgbClr val="4C4C4C"/>
                </a:solidFill>
                <a:latin typeface="Arial" panose="020B0604020202020204" pitchFamily="34" charset="0"/>
                <a:cs typeface="Arial" panose="020B0604020202020204" pitchFamily="34" charset="0"/>
              </a:rPr>
              <a:t>Daviolo</a:t>
            </a:r>
            <a:r>
              <a:rPr lang="en-US" sz="900">
                <a:solidFill>
                  <a:srgbClr val="4C4C4C"/>
                </a:solidFill>
                <a:latin typeface="Arial" panose="020B0604020202020204" pitchFamily="34" charset="0"/>
                <a:cs typeface="Arial" panose="020B0604020202020204" pitchFamily="34" charset="0"/>
              </a:rPr>
              <a:t> will join the Tailwind executive team along with two of her close associates, Margaret Peacock and Michael </a:t>
            </a:r>
            <a:r>
              <a:rPr lang="en-US" sz="900" err="1">
                <a:solidFill>
                  <a:srgbClr val="4C4C4C"/>
                </a:solidFill>
                <a:latin typeface="Arial" panose="020B0604020202020204" pitchFamily="34" charset="0"/>
                <a:cs typeface="Arial" panose="020B0604020202020204" pitchFamily="34" charset="0"/>
              </a:rPr>
              <a:t>Suyama</a:t>
            </a:r>
            <a:r>
              <a:rPr lang="en-US" sz="900">
                <a:solidFill>
                  <a:srgbClr val="4C4C4C"/>
                </a:solidFill>
                <a:latin typeface="Arial" panose="020B0604020202020204" pitchFamily="34" charset="0"/>
                <a:cs typeface="Arial" panose="020B0604020202020204" pitchFamily="34" charset="0"/>
              </a:rPr>
              <a:t>. </a:t>
            </a:r>
            <a:r>
              <a:rPr lang="en-US" sz="900" err="1">
                <a:solidFill>
                  <a:srgbClr val="4C4C4C"/>
                </a:solidFill>
                <a:latin typeface="Arial" panose="020B0604020202020204" pitchFamily="34" charset="0"/>
                <a:cs typeface="Arial" panose="020B0604020202020204" pitchFamily="34" charset="0"/>
              </a:rPr>
              <a:t>Daviolo</a:t>
            </a:r>
            <a:r>
              <a:rPr lang="en-US" sz="900">
                <a:solidFill>
                  <a:srgbClr val="4C4C4C"/>
                </a:solidFill>
                <a:latin typeface="Arial" panose="020B0604020202020204" pitchFamily="34" charset="0"/>
                <a:cs typeface="Arial" panose="020B0604020202020204" pitchFamily="34" charset="0"/>
              </a:rPr>
              <a:t> took over </a:t>
            </a:r>
            <a:r>
              <a:rPr lang="en-US" sz="900" err="1">
                <a:solidFill>
                  <a:srgbClr val="4C4C4C"/>
                </a:solidFill>
                <a:latin typeface="Arial" panose="020B0604020202020204" pitchFamily="34" charset="0"/>
                <a:cs typeface="Arial" panose="020B0604020202020204" pitchFamily="34" charset="0"/>
              </a:rPr>
              <a:t>Northwind’s</a:t>
            </a:r>
            <a:r>
              <a:rPr lang="en-US" sz="900">
                <a:solidFill>
                  <a:srgbClr val="4C4C4C"/>
                </a:solidFill>
                <a:latin typeface="Arial" panose="020B0604020202020204" pitchFamily="34" charset="0"/>
                <a:cs typeface="Arial" panose="020B0604020202020204" pitchFamily="34" charset="0"/>
              </a:rPr>
              <a:t> </a:t>
            </a:r>
            <a:r>
              <a:rPr lang="en-US" sz="1050" b="1">
                <a:solidFill>
                  <a:srgbClr val="4C4C4C"/>
                </a:solidFill>
                <a:latin typeface="Arial" panose="020B0604020202020204" pitchFamily="34" charset="0"/>
                <a:cs typeface="Arial" panose="020B0604020202020204" pitchFamily="34" charset="0"/>
              </a:rPr>
              <a:t>company</a:t>
            </a:r>
            <a:r>
              <a:rPr lang="en-US" sz="900">
                <a:solidFill>
                  <a:srgbClr val="4C4C4C"/>
                </a:solidFill>
                <a:latin typeface="Arial" panose="020B0604020202020204" pitchFamily="34" charset="0"/>
                <a:cs typeface="Arial" panose="020B0604020202020204" pitchFamily="34" charset="0"/>
              </a:rPr>
              <a:t> sales operations in 2012 after Andrew Fuller was</a:t>
            </a:r>
          </a:p>
          <a:p>
            <a:endParaRPr lang="en-US" sz="900">
              <a:solidFill>
                <a:srgbClr val="4C4C4C"/>
              </a:solidFill>
              <a:latin typeface="Arial" panose="020B0604020202020204" pitchFamily="34" charset="0"/>
              <a:cs typeface="Arial" panose="020B0604020202020204" pitchFamily="34" charset="0"/>
            </a:endParaRPr>
          </a:p>
          <a:p>
            <a:r>
              <a:rPr lang="en-US" sz="900">
                <a:solidFill>
                  <a:srgbClr val="4C4C4C"/>
                </a:solidFill>
                <a:latin typeface="Arial" panose="020B0604020202020204" pitchFamily="34" charset="0"/>
                <a:cs typeface="Arial" panose="020B0604020202020204" pitchFamily="34" charset="0"/>
              </a:rPr>
              <a:t>	</a:t>
            </a:r>
          </a:p>
        </p:txBody>
      </p:sp>
      <p:sp>
        <p:nvSpPr>
          <p:cNvPr id="3081" name="Text Box 10"/>
          <p:cNvSpPr txBox="1">
            <a:spLocks noChangeArrowheads="1"/>
          </p:cNvSpPr>
          <p:nvPr/>
        </p:nvSpPr>
        <p:spPr bwMode="auto">
          <a:xfrm>
            <a:off x="1669258" y="519114"/>
            <a:ext cx="5843907"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5100" b="1">
                <a:solidFill>
                  <a:srgbClr val="4C4C4C"/>
                </a:solidFill>
              </a:rPr>
              <a:t>THE DAILY NEWS</a:t>
            </a:r>
          </a:p>
        </p:txBody>
      </p:sp>
      <p:sp>
        <p:nvSpPr>
          <p:cNvPr id="5" name="Rectangle 4">
            <a:extLst>
              <a:ext uri="{FF2B5EF4-FFF2-40B4-BE49-F238E27FC236}">
                <a16:creationId xmlns:a16="http://schemas.microsoft.com/office/drawing/2014/main" id="{2724E783-DC9A-194C-AD7E-ABA74AFAA84E}"/>
              </a:ext>
            </a:extLst>
          </p:cNvPr>
          <p:cNvSpPr/>
          <p:nvPr/>
        </p:nvSpPr>
        <p:spPr bwMode="auto">
          <a:xfrm>
            <a:off x="1600200" y="1387080"/>
            <a:ext cx="6074546" cy="257467"/>
          </a:xfrm>
          <a:prstGeom prst="rect">
            <a:avLst/>
          </a:prstGeom>
          <a:noFill/>
          <a:ln w="19050">
            <a:solidFill>
              <a:schemeClr val="accent1">
                <a:alpha val="41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082" name="Text Box 11"/>
          <p:cNvSpPr txBox="1">
            <a:spLocks noChangeArrowheads="1"/>
          </p:cNvSpPr>
          <p:nvPr/>
        </p:nvSpPr>
        <p:spPr bwMode="auto">
          <a:xfrm>
            <a:off x="1640682" y="1420417"/>
            <a:ext cx="1234633"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750" b="1" err="1">
                <a:solidFill>
                  <a:srgbClr val="4C4C4C"/>
                </a:solidFill>
                <a:latin typeface="Arial Black" panose="020B0A04020102020204" pitchFamily="34" charset="0"/>
              </a:rPr>
              <a:t>theuselessweb.com</a:t>
            </a:r>
            <a:endParaRPr lang="en-GB" altLang="en-US" sz="750" b="1">
              <a:solidFill>
                <a:srgbClr val="4C4C4C"/>
              </a:solidFill>
              <a:latin typeface="Arial Black" panose="020B0A04020102020204" pitchFamily="34" charset="0"/>
            </a:endParaRPr>
          </a:p>
        </p:txBody>
      </p:sp>
      <p:sp>
        <p:nvSpPr>
          <p:cNvPr id="3083" name="Text Box 12"/>
          <p:cNvSpPr txBox="1">
            <a:spLocks noChangeArrowheads="1"/>
          </p:cNvSpPr>
          <p:nvPr/>
        </p:nvSpPr>
        <p:spPr bwMode="auto">
          <a:xfrm>
            <a:off x="3265455" y="1408875"/>
            <a:ext cx="265329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900" b="1">
                <a:solidFill>
                  <a:srgbClr val="4C4C4C"/>
                </a:solidFill>
                <a:latin typeface="Arial Black" panose="020B0A04020102020204" pitchFamily="34" charset="0"/>
              </a:rPr>
              <a:t>THE WORLD’S MOST MEH NEWSPAPER</a:t>
            </a:r>
          </a:p>
        </p:txBody>
      </p:sp>
      <p:sp>
        <p:nvSpPr>
          <p:cNvPr id="3084" name="Text Box 13"/>
          <p:cNvSpPr txBox="1">
            <a:spLocks noChangeArrowheads="1"/>
          </p:cNvSpPr>
          <p:nvPr/>
        </p:nvSpPr>
        <p:spPr bwMode="auto">
          <a:xfrm>
            <a:off x="6389297" y="1420417"/>
            <a:ext cx="1334020"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r>
              <a:rPr lang="en-GB" altLang="en-US" sz="750" b="1">
                <a:solidFill>
                  <a:srgbClr val="4C4C4C"/>
                </a:solidFill>
                <a:latin typeface="Arial Black" panose="020B0A04020102020204" pitchFamily="34" charset="0"/>
              </a:rPr>
              <a:t>- Since 5 seconds ago</a:t>
            </a:r>
          </a:p>
        </p:txBody>
      </p:sp>
      <p:pic>
        <p:nvPicPr>
          <p:cNvPr id="14" name="Picture 13" descr="A picture containing object&#10;&#10;Description automatically generated">
            <a:extLst>
              <a:ext uri="{FF2B5EF4-FFF2-40B4-BE49-F238E27FC236}">
                <a16:creationId xmlns:a16="http://schemas.microsoft.com/office/drawing/2014/main" id="{CFDA4914-209A-F043-9C74-4905D395CC44}"/>
              </a:ext>
            </a:extLst>
          </p:cNvPr>
          <p:cNvPicPr>
            <a:picLocks noChangeAspect="1"/>
          </p:cNvPicPr>
          <p:nvPr/>
        </p:nvPicPr>
        <p:blipFill>
          <a:blip r:embed="rId3"/>
          <a:stretch>
            <a:fillRect/>
          </a:stretch>
        </p:blipFill>
        <p:spPr>
          <a:xfrm>
            <a:off x="1633821" y="3255572"/>
            <a:ext cx="2847409" cy="759309"/>
          </a:xfrm>
          <a:prstGeom prst="rect">
            <a:avLst/>
          </a:prstGeom>
        </p:spPr>
      </p:pic>
      <p:sp>
        <p:nvSpPr>
          <p:cNvPr id="4" name="Rectangle 3">
            <a:extLst>
              <a:ext uri="{FF2B5EF4-FFF2-40B4-BE49-F238E27FC236}">
                <a16:creationId xmlns:a16="http://schemas.microsoft.com/office/drawing/2014/main" id="{E04A4939-504F-4444-8229-8C4770B350BB}"/>
              </a:ext>
            </a:extLst>
          </p:cNvPr>
          <p:cNvSpPr/>
          <p:nvPr/>
        </p:nvSpPr>
        <p:spPr bwMode="auto">
          <a:xfrm>
            <a:off x="1600201" y="349297"/>
            <a:ext cx="6074546" cy="21431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solidFill>
                <a:schemeClr val="accent1"/>
              </a:solidFill>
            </a:endParaRPr>
          </a:p>
        </p:txBody>
      </p:sp>
      <p:sp>
        <p:nvSpPr>
          <p:cNvPr id="23" name="Triangle 22">
            <a:extLst>
              <a:ext uri="{FF2B5EF4-FFF2-40B4-BE49-F238E27FC236}">
                <a16:creationId xmlns:a16="http://schemas.microsoft.com/office/drawing/2014/main" id="{87DBD71C-5F31-3B46-8A1C-1EA9AC51FD91}"/>
              </a:ext>
            </a:extLst>
          </p:cNvPr>
          <p:cNvSpPr/>
          <p:nvPr/>
        </p:nvSpPr>
        <p:spPr bwMode="auto">
          <a:xfrm>
            <a:off x="578642"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24" name="Triangle 23">
            <a:extLst>
              <a:ext uri="{FF2B5EF4-FFF2-40B4-BE49-F238E27FC236}">
                <a16:creationId xmlns:a16="http://schemas.microsoft.com/office/drawing/2014/main" id="{7757B857-D756-1C49-90E6-AF1836711229}"/>
              </a:ext>
            </a:extLst>
          </p:cNvPr>
          <p:cNvSpPr/>
          <p:nvPr/>
        </p:nvSpPr>
        <p:spPr bwMode="auto">
          <a:xfrm>
            <a:off x="764382"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25" name="Triangle 24">
            <a:extLst>
              <a:ext uri="{FF2B5EF4-FFF2-40B4-BE49-F238E27FC236}">
                <a16:creationId xmlns:a16="http://schemas.microsoft.com/office/drawing/2014/main" id="{25512BBE-04E6-3B41-8C1A-535D9656D1D2}"/>
              </a:ext>
            </a:extLst>
          </p:cNvPr>
          <p:cNvSpPr/>
          <p:nvPr/>
        </p:nvSpPr>
        <p:spPr bwMode="auto">
          <a:xfrm>
            <a:off x="931807"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26" name="Triangle 25">
            <a:extLst>
              <a:ext uri="{FF2B5EF4-FFF2-40B4-BE49-F238E27FC236}">
                <a16:creationId xmlns:a16="http://schemas.microsoft.com/office/drawing/2014/main" id="{EE13DB7D-86EE-A747-A456-452236FA0F6E}"/>
              </a:ext>
            </a:extLst>
          </p:cNvPr>
          <p:cNvSpPr/>
          <p:nvPr/>
        </p:nvSpPr>
        <p:spPr bwMode="auto">
          <a:xfrm>
            <a:off x="1117547"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27" name="Triangle 26">
            <a:extLst>
              <a:ext uri="{FF2B5EF4-FFF2-40B4-BE49-F238E27FC236}">
                <a16:creationId xmlns:a16="http://schemas.microsoft.com/office/drawing/2014/main" id="{C5A9D69B-E621-FE40-8057-29E33CB16E49}"/>
              </a:ext>
            </a:extLst>
          </p:cNvPr>
          <p:cNvSpPr/>
          <p:nvPr/>
        </p:nvSpPr>
        <p:spPr bwMode="auto">
          <a:xfrm>
            <a:off x="1316092"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28" name="Triangle 27">
            <a:extLst>
              <a:ext uri="{FF2B5EF4-FFF2-40B4-BE49-F238E27FC236}">
                <a16:creationId xmlns:a16="http://schemas.microsoft.com/office/drawing/2014/main" id="{7F828EEB-9B16-B24C-87AA-E0AFB4C9CE63}"/>
              </a:ext>
            </a:extLst>
          </p:cNvPr>
          <p:cNvSpPr/>
          <p:nvPr/>
        </p:nvSpPr>
        <p:spPr bwMode="auto">
          <a:xfrm>
            <a:off x="1501832"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29" name="Triangle 28">
            <a:extLst>
              <a:ext uri="{FF2B5EF4-FFF2-40B4-BE49-F238E27FC236}">
                <a16:creationId xmlns:a16="http://schemas.microsoft.com/office/drawing/2014/main" id="{1B9E64EA-77ED-6648-838C-F0ADC2125018}"/>
              </a:ext>
            </a:extLst>
          </p:cNvPr>
          <p:cNvSpPr/>
          <p:nvPr/>
        </p:nvSpPr>
        <p:spPr bwMode="auto">
          <a:xfrm>
            <a:off x="1669257"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0" name="Triangle 29">
            <a:extLst>
              <a:ext uri="{FF2B5EF4-FFF2-40B4-BE49-F238E27FC236}">
                <a16:creationId xmlns:a16="http://schemas.microsoft.com/office/drawing/2014/main" id="{5E04A10E-5C90-5645-9497-A431B302DBF5}"/>
              </a:ext>
            </a:extLst>
          </p:cNvPr>
          <p:cNvSpPr/>
          <p:nvPr/>
        </p:nvSpPr>
        <p:spPr bwMode="auto">
          <a:xfrm>
            <a:off x="1854997"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1" name="Triangle 30">
            <a:extLst>
              <a:ext uri="{FF2B5EF4-FFF2-40B4-BE49-F238E27FC236}">
                <a16:creationId xmlns:a16="http://schemas.microsoft.com/office/drawing/2014/main" id="{D12BE957-0C84-1343-8A53-8080699AE1A9}"/>
              </a:ext>
            </a:extLst>
          </p:cNvPr>
          <p:cNvSpPr/>
          <p:nvPr/>
        </p:nvSpPr>
        <p:spPr bwMode="auto">
          <a:xfrm>
            <a:off x="2037549"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2" name="Triangle 31">
            <a:extLst>
              <a:ext uri="{FF2B5EF4-FFF2-40B4-BE49-F238E27FC236}">
                <a16:creationId xmlns:a16="http://schemas.microsoft.com/office/drawing/2014/main" id="{C2E7C892-DF4E-3F41-9C19-9494A63046A7}"/>
              </a:ext>
            </a:extLst>
          </p:cNvPr>
          <p:cNvSpPr/>
          <p:nvPr/>
        </p:nvSpPr>
        <p:spPr bwMode="auto">
          <a:xfrm>
            <a:off x="2223288"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3" name="Triangle 32">
            <a:extLst>
              <a:ext uri="{FF2B5EF4-FFF2-40B4-BE49-F238E27FC236}">
                <a16:creationId xmlns:a16="http://schemas.microsoft.com/office/drawing/2014/main" id="{CB737066-CB67-6C4D-8A9E-60316D7594D4}"/>
              </a:ext>
            </a:extLst>
          </p:cNvPr>
          <p:cNvSpPr/>
          <p:nvPr/>
        </p:nvSpPr>
        <p:spPr bwMode="auto">
          <a:xfrm>
            <a:off x="2390714"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4" name="Triangle 33">
            <a:extLst>
              <a:ext uri="{FF2B5EF4-FFF2-40B4-BE49-F238E27FC236}">
                <a16:creationId xmlns:a16="http://schemas.microsoft.com/office/drawing/2014/main" id="{A6B01952-C89B-A448-A9F8-5B4BD8C02400}"/>
              </a:ext>
            </a:extLst>
          </p:cNvPr>
          <p:cNvSpPr/>
          <p:nvPr/>
        </p:nvSpPr>
        <p:spPr bwMode="auto">
          <a:xfrm>
            <a:off x="2576454"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5" name="Triangle 34">
            <a:extLst>
              <a:ext uri="{FF2B5EF4-FFF2-40B4-BE49-F238E27FC236}">
                <a16:creationId xmlns:a16="http://schemas.microsoft.com/office/drawing/2014/main" id="{D8FF32EE-799A-AA47-9FE8-D87039DFBFCC}"/>
              </a:ext>
            </a:extLst>
          </p:cNvPr>
          <p:cNvSpPr/>
          <p:nvPr/>
        </p:nvSpPr>
        <p:spPr bwMode="auto">
          <a:xfrm>
            <a:off x="2756685"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6" name="Triangle 35">
            <a:extLst>
              <a:ext uri="{FF2B5EF4-FFF2-40B4-BE49-F238E27FC236}">
                <a16:creationId xmlns:a16="http://schemas.microsoft.com/office/drawing/2014/main" id="{B4D906EA-52BC-6A45-94C0-FEA14DFEF12C}"/>
              </a:ext>
            </a:extLst>
          </p:cNvPr>
          <p:cNvSpPr/>
          <p:nvPr/>
        </p:nvSpPr>
        <p:spPr bwMode="auto">
          <a:xfrm>
            <a:off x="2942424"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7" name="Triangle 36">
            <a:extLst>
              <a:ext uri="{FF2B5EF4-FFF2-40B4-BE49-F238E27FC236}">
                <a16:creationId xmlns:a16="http://schemas.microsoft.com/office/drawing/2014/main" id="{FA957C57-4166-2043-B280-9FD90EAF784F}"/>
              </a:ext>
            </a:extLst>
          </p:cNvPr>
          <p:cNvSpPr/>
          <p:nvPr/>
        </p:nvSpPr>
        <p:spPr bwMode="auto">
          <a:xfrm>
            <a:off x="3109850"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8" name="Triangle 37">
            <a:extLst>
              <a:ext uri="{FF2B5EF4-FFF2-40B4-BE49-F238E27FC236}">
                <a16:creationId xmlns:a16="http://schemas.microsoft.com/office/drawing/2014/main" id="{027DFCE0-C6E7-BF47-A610-6CDDF5CEA57F}"/>
              </a:ext>
            </a:extLst>
          </p:cNvPr>
          <p:cNvSpPr/>
          <p:nvPr/>
        </p:nvSpPr>
        <p:spPr bwMode="auto">
          <a:xfrm>
            <a:off x="3295590"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39" name="Triangle 38">
            <a:extLst>
              <a:ext uri="{FF2B5EF4-FFF2-40B4-BE49-F238E27FC236}">
                <a16:creationId xmlns:a16="http://schemas.microsoft.com/office/drawing/2014/main" id="{37B81B2D-D0EE-AC4E-A182-114AECDE0421}"/>
              </a:ext>
            </a:extLst>
          </p:cNvPr>
          <p:cNvSpPr/>
          <p:nvPr/>
        </p:nvSpPr>
        <p:spPr bwMode="auto">
          <a:xfrm>
            <a:off x="3475821"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0" name="Triangle 39">
            <a:extLst>
              <a:ext uri="{FF2B5EF4-FFF2-40B4-BE49-F238E27FC236}">
                <a16:creationId xmlns:a16="http://schemas.microsoft.com/office/drawing/2014/main" id="{3343431B-4D2A-EC49-947C-6583554B45F5}"/>
              </a:ext>
            </a:extLst>
          </p:cNvPr>
          <p:cNvSpPr/>
          <p:nvPr/>
        </p:nvSpPr>
        <p:spPr bwMode="auto">
          <a:xfrm>
            <a:off x="3661560"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1" name="Triangle 40">
            <a:extLst>
              <a:ext uri="{FF2B5EF4-FFF2-40B4-BE49-F238E27FC236}">
                <a16:creationId xmlns:a16="http://schemas.microsoft.com/office/drawing/2014/main" id="{5CAFDC6F-D019-CE40-B3BB-28400DF17660}"/>
              </a:ext>
            </a:extLst>
          </p:cNvPr>
          <p:cNvSpPr/>
          <p:nvPr/>
        </p:nvSpPr>
        <p:spPr bwMode="auto">
          <a:xfrm>
            <a:off x="3828986"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2" name="Triangle 41">
            <a:extLst>
              <a:ext uri="{FF2B5EF4-FFF2-40B4-BE49-F238E27FC236}">
                <a16:creationId xmlns:a16="http://schemas.microsoft.com/office/drawing/2014/main" id="{EC490821-5599-9047-8146-95E1657ADF63}"/>
              </a:ext>
            </a:extLst>
          </p:cNvPr>
          <p:cNvSpPr/>
          <p:nvPr/>
        </p:nvSpPr>
        <p:spPr bwMode="auto">
          <a:xfrm>
            <a:off x="4014726"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3" name="Triangle 42">
            <a:extLst>
              <a:ext uri="{FF2B5EF4-FFF2-40B4-BE49-F238E27FC236}">
                <a16:creationId xmlns:a16="http://schemas.microsoft.com/office/drawing/2014/main" id="{0BDAC850-ED06-C149-9135-255907C6997F}"/>
              </a:ext>
            </a:extLst>
          </p:cNvPr>
          <p:cNvSpPr/>
          <p:nvPr/>
        </p:nvSpPr>
        <p:spPr bwMode="auto">
          <a:xfrm>
            <a:off x="4194957"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4" name="Triangle 43">
            <a:extLst>
              <a:ext uri="{FF2B5EF4-FFF2-40B4-BE49-F238E27FC236}">
                <a16:creationId xmlns:a16="http://schemas.microsoft.com/office/drawing/2014/main" id="{EAFF3244-9F32-4041-9768-F65BA8A82015}"/>
              </a:ext>
            </a:extLst>
          </p:cNvPr>
          <p:cNvSpPr/>
          <p:nvPr/>
        </p:nvSpPr>
        <p:spPr bwMode="auto">
          <a:xfrm>
            <a:off x="4380696"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5" name="Triangle 44">
            <a:extLst>
              <a:ext uri="{FF2B5EF4-FFF2-40B4-BE49-F238E27FC236}">
                <a16:creationId xmlns:a16="http://schemas.microsoft.com/office/drawing/2014/main" id="{3B56C55D-69D9-5144-936C-AB5AD2738EFC}"/>
              </a:ext>
            </a:extLst>
          </p:cNvPr>
          <p:cNvSpPr/>
          <p:nvPr/>
        </p:nvSpPr>
        <p:spPr bwMode="auto">
          <a:xfrm>
            <a:off x="4548122"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6" name="Triangle 45">
            <a:extLst>
              <a:ext uri="{FF2B5EF4-FFF2-40B4-BE49-F238E27FC236}">
                <a16:creationId xmlns:a16="http://schemas.microsoft.com/office/drawing/2014/main" id="{D3B67B96-FC37-CD43-BDED-6D435CB38C8A}"/>
              </a:ext>
            </a:extLst>
          </p:cNvPr>
          <p:cNvSpPr/>
          <p:nvPr/>
        </p:nvSpPr>
        <p:spPr bwMode="auto">
          <a:xfrm>
            <a:off x="4733862"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7" name="Triangle 46">
            <a:extLst>
              <a:ext uri="{FF2B5EF4-FFF2-40B4-BE49-F238E27FC236}">
                <a16:creationId xmlns:a16="http://schemas.microsoft.com/office/drawing/2014/main" id="{0C3D9806-6D76-764B-8C35-82BEA11CF4BC}"/>
              </a:ext>
            </a:extLst>
          </p:cNvPr>
          <p:cNvSpPr/>
          <p:nvPr/>
        </p:nvSpPr>
        <p:spPr bwMode="auto">
          <a:xfrm>
            <a:off x="-138006"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8" name="Triangle 47">
            <a:extLst>
              <a:ext uri="{FF2B5EF4-FFF2-40B4-BE49-F238E27FC236}">
                <a16:creationId xmlns:a16="http://schemas.microsoft.com/office/drawing/2014/main" id="{82180BBB-FC62-5E46-8FBE-544957662D66}"/>
              </a:ext>
            </a:extLst>
          </p:cNvPr>
          <p:cNvSpPr/>
          <p:nvPr/>
        </p:nvSpPr>
        <p:spPr bwMode="auto">
          <a:xfrm>
            <a:off x="47734"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49" name="Triangle 48">
            <a:extLst>
              <a:ext uri="{FF2B5EF4-FFF2-40B4-BE49-F238E27FC236}">
                <a16:creationId xmlns:a16="http://schemas.microsoft.com/office/drawing/2014/main" id="{4854052D-BF9C-B148-9AF4-BF54DE5969FC}"/>
              </a:ext>
            </a:extLst>
          </p:cNvPr>
          <p:cNvSpPr/>
          <p:nvPr/>
        </p:nvSpPr>
        <p:spPr bwMode="auto">
          <a:xfrm>
            <a:off x="215160"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0" name="Triangle 49">
            <a:extLst>
              <a:ext uri="{FF2B5EF4-FFF2-40B4-BE49-F238E27FC236}">
                <a16:creationId xmlns:a16="http://schemas.microsoft.com/office/drawing/2014/main" id="{984FF1A2-C6E5-BB40-8373-E5381192E6A8}"/>
              </a:ext>
            </a:extLst>
          </p:cNvPr>
          <p:cNvSpPr/>
          <p:nvPr/>
        </p:nvSpPr>
        <p:spPr bwMode="auto">
          <a:xfrm>
            <a:off x="400899"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1" name="Triangle 50">
            <a:extLst>
              <a:ext uri="{FF2B5EF4-FFF2-40B4-BE49-F238E27FC236}">
                <a16:creationId xmlns:a16="http://schemas.microsoft.com/office/drawing/2014/main" id="{4C8EEC5B-508E-A145-8D77-77C87036F096}"/>
              </a:ext>
            </a:extLst>
          </p:cNvPr>
          <p:cNvSpPr/>
          <p:nvPr/>
        </p:nvSpPr>
        <p:spPr bwMode="auto">
          <a:xfrm>
            <a:off x="4922577"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2" name="Triangle 51">
            <a:extLst>
              <a:ext uri="{FF2B5EF4-FFF2-40B4-BE49-F238E27FC236}">
                <a16:creationId xmlns:a16="http://schemas.microsoft.com/office/drawing/2014/main" id="{760BED9A-D0F0-D047-86E3-1A2CE3E6D774}"/>
              </a:ext>
            </a:extLst>
          </p:cNvPr>
          <p:cNvSpPr/>
          <p:nvPr/>
        </p:nvSpPr>
        <p:spPr bwMode="auto">
          <a:xfrm>
            <a:off x="5102040"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3" name="Triangle 52">
            <a:extLst>
              <a:ext uri="{FF2B5EF4-FFF2-40B4-BE49-F238E27FC236}">
                <a16:creationId xmlns:a16="http://schemas.microsoft.com/office/drawing/2014/main" id="{2C9391E1-8DB1-EB44-8EA2-61EFAFF81975}"/>
              </a:ext>
            </a:extLst>
          </p:cNvPr>
          <p:cNvSpPr/>
          <p:nvPr/>
        </p:nvSpPr>
        <p:spPr bwMode="auto">
          <a:xfrm>
            <a:off x="5287780"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4" name="Triangle 53">
            <a:extLst>
              <a:ext uri="{FF2B5EF4-FFF2-40B4-BE49-F238E27FC236}">
                <a16:creationId xmlns:a16="http://schemas.microsoft.com/office/drawing/2014/main" id="{10BBF366-D190-354F-B8CA-873F0ECEE04C}"/>
              </a:ext>
            </a:extLst>
          </p:cNvPr>
          <p:cNvSpPr/>
          <p:nvPr/>
        </p:nvSpPr>
        <p:spPr bwMode="auto">
          <a:xfrm>
            <a:off x="5455206"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5" name="Triangle 54">
            <a:extLst>
              <a:ext uri="{FF2B5EF4-FFF2-40B4-BE49-F238E27FC236}">
                <a16:creationId xmlns:a16="http://schemas.microsoft.com/office/drawing/2014/main" id="{9217A598-4DFA-CC48-8E75-BEB03C60CCE7}"/>
              </a:ext>
            </a:extLst>
          </p:cNvPr>
          <p:cNvSpPr/>
          <p:nvPr/>
        </p:nvSpPr>
        <p:spPr bwMode="auto">
          <a:xfrm>
            <a:off x="5640945"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6" name="Triangle 55">
            <a:extLst>
              <a:ext uri="{FF2B5EF4-FFF2-40B4-BE49-F238E27FC236}">
                <a16:creationId xmlns:a16="http://schemas.microsoft.com/office/drawing/2014/main" id="{4D5E2CC7-4321-3743-B88A-81A512DE2061}"/>
              </a:ext>
            </a:extLst>
          </p:cNvPr>
          <p:cNvSpPr/>
          <p:nvPr/>
        </p:nvSpPr>
        <p:spPr bwMode="auto">
          <a:xfrm>
            <a:off x="5825875"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7" name="Triangle 56">
            <a:extLst>
              <a:ext uri="{FF2B5EF4-FFF2-40B4-BE49-F238E27FC236}">
                <a16:creationId xmlns:a16="http://schemas.microsoft.com/office/drawing/2014/main" id="{7F407C58-554B-CF47-84FE-708A3678229B}"/>
              </a:ext>
            </a:extLst>
          </p:cNvPr>
          <p:cNvSpPr/>
          <p:nvPr/>
        </p:nvSpPr>
        <p:spPr bwMode="auto">
          <a:xfrm>
            <a:off x="6006261"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8" name="Triangle 57">
            <a:extLst>
              <a:ext uri="{FF2B5EF4-FFF2-40B4-BE49-F238E27FC236}">
                <a16:creationId xmlns:a16="http://schemas.microsoft.com/office/drawing/2014/main" id="{B30934EA-8992-614C-8814-448627C8A39A}"/>
              </a:ext>
            </a:extLst>
          </p:cNvPr>
          <p:cNvSpPr/>
          <p:nvPr/>
        </p:nvSpPr>
        <p:spPr bwMode="auto">
          <a:xfrm>
            <a:off x="6192768"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59" name="Triangle 58">
            <a:extLst>
              <a:ext uri="{FF2B5EF4-FFF2-40B4-BE49-F238E27FC236}">
                <a16:creationId xmlns:a16="http://schemas.microsoft.com/office/drawing/2014/main" id="{899C6EBA-ACBB-8B4B-AF1E-63A358CAAE8D}"/>
              </a:ext>
            </a:extLst>
          </p:cNvPr>
          <p:cNvSpPr/>
          <p:nvPr/>
        </p:nvSpPr>
        <p:spPr bwMode="auto">
          <a:xfrm>
            <a:off x="6360194"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0" name="Triangle 59">
            <a:extLst>
              <a:ext uri="{FF2B5EF4-FFF2-40B4-BE49-F238E27FC236}">
                <a16:creationId xmlns:a16="http://schemas.microsoft.com/office/drawing/2014/main" id="{C9BDA28C-55DC-984B-88A7-AF860E17582E}"/>
              </a:ext>
            </a:extLst>
          </p:cNvPr>
          <p:cNvSpPr/>
          <p:nvPr/>
        </p:nvSpPr>
        <p:spPr bwMode="auto">
          <a:xfrm>
            <a:off x="6545934"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1" name="Triangle 60">
            <a:extLst>
              <a:ext uri="{FF2B5EF4-FFF2-40B4-BE49-F238E27FC236}">
                <a16:creationId xmlns:a16="http://schemas.microsoft.com/office/drawing/2014/main" id="{C75D17FB-E215-4541-BAB0-07E9A9E1B9EE}"/>
              </a:ext>
            </a:extLst>
          </p:cNvPr>
          <p:cNvSpPr/>
          <p:nvPr/>
        </p:nvSpPr>
        <p:spPr bwMode="auto">
          <a:xfrm>
            <a:off x="6725856"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2" name="Triangle 61">
            <a:extLst>
              <a:ext uri="{FF2B5EF4-FFF2-40B4-BE49-F238E27FC236}">
                <a16:creationId xmlns:a16="http://schemas.microsoft.com/office/drawing/2014/main" id="{94A5BE3C-F45C-3E4B-B1B1-62DDA19729BD}"/>
              </a:ext>
            </a:extLst>
          </p:cNvPr>
          <p:cNvSpPr/>
          <p:nvPr/>
        </p:nvSpPr>
        <p:spPr bwMode="auto">
          <a:xfrm>
            <a:off x="6911250"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3" name="Triangle 62">
            <a:extLst>
              <a:ext uri="{FF2B5EF4-FFF2-40B4-BE49-F238E27FC236}">
                <a16:creationId xmlns:a16="http://schemas.microsoft.com/office/drawing/2014/main" id="{22022685-3EF1-0848-9AAC-76095EA5C70C}"/>
              </a:ext>
            </a:extLst>
          </p:cNvPr>
          <p:cNvSpPr/>
          <p:nvPr/>
        </p:nvSpPr>
        <p:spPr bwMode="auto">
          <a:xfrm>
            <a:off x="7097757"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4" name="Triangle 63">
            <a:extLst>
              <a:ext uri="{FF2B5EF4-FFF2-40B4-BE49-F238E27FC236}">
                <a16:creationId xmlns:a16="http://schemas.microsoft.com/office/drawing/2014/main" id="{DC619A8B-EDB5-E74E-997D-DF588F7DF905}"/>
              </a:ext>
            </a:extLst>
          </p:cNvPr>
          <p:cNvSpPr/>
          <p:nvPr/>
        </p:nvSpPr>
        <p:spPr bwMode="auto">
          <a:xfrm>
            <a:off x="7265182"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5" name="Triangle 64">
            <a:extLst>
              <a:ext uri="{FF2B5EF4-FFF2-40B4-BE49-F238E27FC236}">
                <a16:creationId xmlns:a16="http://schemas.microsoft.com/office/drawing/2014/main" id="{E699B52A-8E5B-4748-AD17-819FF6517C1D}"/>
              </a:ext>
            </a:extLst>
          </p:cNvPr>
          <p:cNvSpPr/>
          <p:nvPr/>
        </p:nvSpPr>
        <p:spPr bwMode="auto">
          <a:xfrm>
            <a:off x="7450922"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6" name="Triangle 65">
            <a:extLst>
              <a:ext uri="{FF2B5EF4-FFF2-40B4-BE49-F238E27FC236}">
                <a16:creationId xmlns:a16="http://schemas.microsoft.com/office/drawing/2014/main" id="{92BE19C3-A582-E746-A952-16DF9CCA87C0}"/>
              </a:ext>
            </a:extLst>
          </p:cNvPr>
          <p:cNvSpPr/>
          <p:nvPr/>
        </p:nvSpPr>
        <p:spPr bwMode="auto">
          <a:xfrm>
            <a:off x="7632871"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7" name="Triangle 66">
            <a:extLst>
              <a:ext uri="{FF2B5EF4-FFF2-40B4-BE49-F238E27FC236}">
                <a16:creationId xmlns:a16="http://schemas.microsoft.com/office/drawing/2014/main" id="{F729CECF-800D-474C-BDBA-761E6D628E3C}"/>
              </a:ext>
            </a:extLst>
          </p:cNvPr>
          <p:cNvSpPr/>
          <p:nvPr/>
        </p:nvSpPr>
        <p:spPr bwMode="auto">
          <a:xfrm>
            <a:off x="7812447"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8" name="Triangle 67">
            <a:extLst>
              <a:ext uri="{FF2B5EF4-FFF2-40B4-BE49-F238E27FC236}">
                <a16:creationId xmlns:a16="http://schemas.microsoft.com/office/drawing/2014/main" id="{D3F2C250-FAD5-0F48-AD63-584A1FA39AA8}"/>
              </a:ext>
            </a:extLst>
          </p:cNvPr>
          <p:cNvSpPr/>
          <p:nvPr/>
        </p:nvSpPr>
        <p:spPr bwMode="auto">
          <a:xfrm>
            <a:off x="7998954"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9" name="Triangle 68">
            <a:extLst>
              <a:ext uri="{FF2B5EF4-FFF2-40B4-BE49-F238E27FC236}">
                <a16:creationId xmlns:a16="http://schemas.microsoft.com/office/drawing/2014/main" id="{B5D85886-E023-8B4D-902A-7E374A03B010}"/>
              </a:ext>
            </a:extLst>
          </p:cNvPr>
          <p:cNvSpPr/>
          <p:nvPr/>
        </p:nvSpPr>
        <p:spPr bwMode="auto">
          <a:xfrm>
            <a:off x="8166380"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70" name="Triangle 69">
            <a:extLst>
              <a:ext uri="{FF2B5EF4-FFF2-40B4-BE49-F238E27FC236}">
                <a16:creationId xmlns:a16="http://schemas.microsoft.com/office/drawing/2014/main" id="{C29F0E6C-7F80-744E-8CF7-E30BA643E655}"/>
              </a:ext>
            </a:extLst>
          </p:cNvPr>
          <p:cNvSpPr/>
          <p:nvPr/>
        </p:nvSpPr>
        <p:spPr bwMode="auto">
          <a:xfrm>
            <a:off x="8352120"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71" name="Triangle 70">
            <a:extLst>
              <a:ext uri="{FF2B5EF4-FFF2-40B4-BE49-F238E27FC236}">
                <a16:creationId xmlns:a16="http://schemas.microsoft.com/office/drawing/2014/main" id="{1C79B665-96CE-A44B-A6C7-ECFD10786B3D}"/>
              </a:ext>
            </a:extLst>
          </p:cNvPr>
          <p:cNvSpPr/>
          <p:nvPr/>
        </p:nvSpPr>
        <p:spPr bwMode="auto">
          <a:xfrm>
            <a:off x="8530816"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72" name="Triangle 71">
            <a:extLst>
              <a:ext uri="{FF2B5EF4-FFF2-40B4-BE49-F238E27FC236}">
                <a16:creationId xmlns:a16="http://schemas.microsoft.com/office/drawing/2014/main" id="{EE58F5EE-BC66-F546-B5BF-5C6665D1990C}"/>
              </a:ext>
            </a:extLst>
          </p:cNvPr>
          <p:cNvSpPr/>
          <p:nvPr/>
        </p:nvSpPr>
        <p:spPr bwMode="auto">
          <a:xfrm>
            <a:off x="8712765"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73" name="Triangle 72">
            <a:extLst>
              <a:ext uri="{FF2B5EF4-FFF2-40B4-BE49-F238E27FC236}">
                <a16:creationId xmlns:a16="http://schemas.microsoft.com/office/drawing/2014/main" id="{FE8B8555-638F-AA41-94A8-F5F239637FA9}"/>
              </a:ext>
            </a:extLst>
          </p:cNvPr>
          <p:cNvSpPr/>
          <p:nvPr/>
        </p:nvSpPr>
        <p:spPr bwMode="auto">
          <a:xfrm>
            <a:off x="8892687"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74" name="Triangle 73">
            <a:extLst>
              <a:ext uri="{FF2B5EF4-FFF2-40B4-BE49-F238E27FC236}">
                <a16:creationId xmlns:a16="http://schemas.microsoft.com/office/drawing/2014/main" id="{38094C83-53DE-2E43-9B2E-C61F5D1D6901}"/>
              </a:ext>
            </a:extLst>
          </p:cNvPr>
          <p:cNvSpPr/>
          <p:nvPr/>
        </p:nvSpPr>
        <p:spPr bwMode="auto">
          <a:xfrm>
            <a:off x="9079194" y="46700"/>
            <a:ext cx="185740" cy="117904"/>
          </a:xfrm>
          <a:prstGeom prst="triangle">
            <a:avLst>
              <a:gd name="adj" fmla="val 51709"/>
            </a:avLst>
          </a:prstGeom>
          <a:solidFill>
            <a:schemeClr val="bg1"/>
          </a:solidFill>
          <a:ln>
            <a:noFill/>
            <a:headEnd type="none" w="med" len="med"/>
            <a:tailEnd type="none" w="med" len="med"/>
          </a:ln>
          <a:effectLst>
            <a:outerShdw blurRad="63500" dist="25400" dir="17760000" sx="93000" sy="93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a:gradFill>
                <a:gsLst>
                  <a:gs pos="40075">
                    <a:srgbClr val="FFFFFF"/>
                  </a:gs>
                  <a:gs pos="30000">
                    <a:srgbClr val="FFFFFF"/>
                  </a:gs>
                </a:gsLst>
                <a:lin ang="5400000" scaled="0"/>
              </a:gradFill>
            </a:endParaRPr>
          </a:p>
        </p:txBody>
      </p:sp>
      <p:sp>
        <p:nvSpPr>
          <p:cNvPr id="6" name="Rectangle 5">
            <a:extLst>
              <a:ext uri="{FF2B5EF4-FFF2-40B4-BE49-F238E27FC236}">
                <a16:creationId xmlns:a16="http://schemas.microsoft.com/office/drawing/2014/main" id="{CD7D50C9-D99B-4A2B-8715-B3AFB8C9329B}"/>
              </a:ext>
            </a:extLst>
          </p:cNvPr>
          <p:cNvSpPr/>
          <p:nvPr/>
        </p:nvSpPr>
        <p:spPr bwMode="auto">
          <a:xfrm>
            <a:off x="-32146" y="164603"/>
            <a:ext cx="9322594" cy="114739"/>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2670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a:t>Northwind Traders Has Been Acquired</a:t>
            </a:r>
            <a:endParaRPr lang="en"/>
          </a:p>
        </p:txBody>
      </p:sp>
      <p:pic>
        <p:nvPicPr>
          <p:cNvPr id="9" name="Picture 8">
            <a:extLst>
              <a:ext uri="{FF2B5EF4-FFF2-40B4-BE49-F238E27FC236}">
                <a16:creationId xmlns:a16="http://schemas.microsoft.com/office/drawing/2014/main" id="{524773A5-4D6A-433A-92F2-26CDD1EA9E74}"/>
              </a:ext>
            </a:extLst>
          </p:cNvPr>
          <p:cNvPicPr>
            <a:picLocks noChangeAspect="1"/>
          </p:cNvPicPr>
          <p:nvPr/>
        </p:nvPicPr>
        <p:blipFill>
          <a:blip r:embed="rId3"/>
          <a:stretch>
            <a:fillRect/>
          </a:stretch>
        </p:blipFill>
        <p:spPr>
          <a:xfrm>
            <a:off x="718300" y="1733550"/>
            <a:ext cx="5785152" cy="2895147"/>
          </a:xfrm>
          <a:prstGeom prst="rect">
            <a:avLst/>
          </a:prstGeom>
        </p:spPr>
      </p:pic>
      <p:pic>
        <p:nvPicPr>
          <p:cNvPr id="11" name="Picture 10">
            <a:extLst>
              <a:ext uri="{FF2B5EF4-FFF2-40B4-BE49-F238E27FC236}">
                <a16:creationId xmlns:a16="http://schemas.microsoft.com/office/drawing/2014/main" id="{13D149D9-1BD6-4764-BB98-4B73AD293E1B}"/>
              </a:ext>
            </a:extLst>
          </p:cNvPr>
          <p:cNvPicPr>
            <a:picLocks noChangeAspect="1"/>
          </p:cNvPicPr>
          <p:nvPr/>
        </p:nvPicPr>
        <p:blipFill>
          <a:blip r:embed="rId4"/>
          <a:stretch>
            <a:fillRect/>
          </a:stretch>
        </p:blipFill>
        <p:spPr>
          <a:xfrm>
            <a:off x="3335887" y="1722959"/>
            <a:ext cx="4143513" cy="2330726"/>
          </a:xfrm>
          <a:prstGeom prst="rect">
            <a:avLst/>
          </a:prstGeom>
        </p:spPr>
      </p:pic>
    </p:spTree>
    <p:extLst>
      <p:ext uri="{BB962C8B-B14F-4D97-AF65-F5344CB8AC3E}">
        <p14:creationId xmlns:p14="http://schemas.microsoft.com/office/powerpoint/2010/main" val="34662117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pic>
        <p:nvPicPr>
          <p:cNvPr id="7" name="Picture 6">
            <a:extLst>
              <a:ext uri="{FF2B5EF4-FFF2-40B4-BE49-F238E27FC236}">
                <a16:creationId xmlns:a16="http://schemas.microsoft.com/office/drawing/2014/main" id="{FCE6926C-959E-4537-BCB5-0C3979A33776}"/>
              </a:ext>
            </a:extLst>
          </p:cNvPr>
          <p:cNvPicPr>
            <a:picLocks noChangeAspect="1"/>
          </p:cNvPicPr>
          <p:nvPr/>
        </p:nvPicPr>
        <p:blipFill>
          <a:blip r:embed="rId3"/>
          <a:stretch>
            <a:fillRect/>
          </a:stretch>
        </p:blipFill>
        <p:spPr>
          <a:xfrm>
            <a:off x="91531" y="1113021"/>
            <a:ext cx="7417174" cy="3607180"/>
          </a:xfrm>
          <a:prstGeom prst="rect">
            <a:avLst/>
          </a:prstGeom>
        </p:spPr>
      </p:pic>
      <p:sp>
        <p:nvSpPr>
          <p:cNvPr id="3870" name="Google Shape;3870;p18"/>
          <p:cNvSpPr txBox="1">
            <a:spLocks noGrp="1"/>
          </p:cNvSpPr>
          <p:nvPr>
            <p:ph type="title"/>
          </p:nvPr>
        </p:nvSpPr>
        <p:spPr>
          <a:prstGeom prst="rect">
            <a:avLst/>
          </a:prstGeom>
        </p:spPr>
        <p:txBody>
          <a:bodyPr spcFirstLastPara="1" vert="horz" wrap="square" lIns="91425" tIns="91425" rIns="91425" bIns="91425" rtlCol="0" anchor="b" anchorCtr="0">
            <a:noAutofit/>
          </a:bodyPr>
          <a:lstStyle/>
          <a:p>
            <a:r>
              <a:rPr lang="en-US">
                <a:gradFill>
                  <a:gsLst>
                    <a:gs pos="1250">
                      <a:schemeClr val="tx1"/>
                    </a:gs>
                    <a:gs pos="100000">
                      <a:schemeClr val="tx1"/>
                    </a:gs>
                  </a:gsLst>
                  <a:lin ang="5400000" scaled="0"/>
                </a:gradFill>
                <a:latin typeface="+mj-lt"/>
                <a:cs typeface="Segoe UI" pitchFamily="34" charset="0"/>
              </a:rPr>
              <a:t>But where do you start?</a:t>
            </a:r>
            <a:endParaRPr lang="en">
              <a:gradFill>
                <a:gsLst>
                  <a:gs pos="1250">
                    <a:schemeClr val="tx1"/>
                  </a:gs>
                  <a:gs pos="100000">
                    <a:schemeClr val="tx1"/>
                  </a:gs>
                </a:gsLst>
                <a:lin ang="5400000" scaled="0"/>
              </a:gradFill>
              <a:latin typeface="+mj-lt"/>
              <a:cs typeface="Segoe UI" pitchFamily="34" charset="0"/>
            </a:endParaRPr>
          </a:p>
        </p:txBody>
      </p:sp>
    </p:spTree>
    <p:extLst>
      <p:ext uri="{BB962C8B-B14F-4D97-AF65-F5344CB8AC3E}">
        <p14:creationId xmlns:p14="http://schemas.microsoft.com/office/powerpoint/2010/main" val="40829949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C69B-7620-420A-AAC9-30649EFBD34B}"/>
              </a:ext>
            </a:extLst>
          </p:cNvPr>
          <p:cNvSpPr>
            <a:spLocks noGrp="1"/>
          </p:cNvSpPr>
          <p:nvPr>
            <p:ph type="title"/>
          </p:nvPr>
        </p:nvSpPr>
        <p:spPr/>
        <p:txBody>
          <a:bodyPr/>
          <a:lstStyle/>
          <a:p>
            <a:r>
              <a:rPr lang="en-US" dirty="0"/>
              <a:t>Tailwind architecture</a:t>
            </a:r>
          </a:p>
        </p:txBody>
      </p:sp>
      <p:sp>
        <p:nvSpPr>
          <p:cNvPr id="4" name="Rectangle 3">
            <a:extLst>
              <a:ext uri="{FF2B5EF4-FFF2-40B4-BE49-F238E27FC236}">
                <a16:creationId xmlns:a16="http://schemas.microsoft.com/office/drawing/2014/main" id="{4620EDBC-A01D-4A65-9C94-2437F612D3D0}"/>
              </a:ext>
            </a:extLst>
          </p:cNvPr>
          <p:cNvSpPr/>
          <p:nvPr/>
        </p:nvSpPr>
        <p:spPr>
          <a:xfrm>
            <a:off x="347855" y="2697890"/>
            <a:ext cx="2807940" cy="363946"/>
          </a:xfrm>
          <a:prstGeom prst="rect">
            <a:avLst/>
          </a:prstGeom>
        </p:spPr>
        <p:txBody>
          <a:bodyPr wrap="square">
            <a:spAutoFit/>
          </a:bodyPr>
          <a:lstStyle/>
          <a:p>
            <a:r>
              <a:rPr lang="en-US" dirty="0"/>
              <a:t>Migrating to Azure</a:t>
            </a:r>
          </a:p>
        </p:txBody>
      </p:sp>
    </p:spTree>
    <p:extLst>
      <p:ext uri="{BB962C8B-B14F-4D97-AF65-F5344CB8AC3E}">
        <p14:creationId xmlns:p14="http://schemas.microsoft.com/office/powerpoint/2010/main" val="375493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C704CD47-2054-4F77-B371-81C5C61522BB}"/>
    </a:ext>
  </a:extLst>
</a:theme>
</file>

<file path=ppt/theme/theme3.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6" ma:contentTypeDescription="Create a new document." ma:contentTypeScope="" ma:versionID="e830dadb4e199e864ff06fed3f36c60a">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0af570e9df4357d2ae6b722c56f2a6e"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2239fb0-26c0-4a37-b790-6c81fba9d0fc">
      <UserInfo>
        <DisplayName>Michael Bender</DisplayName>
        <AccountId>4190</AccountId>
        <AccountType/>
      </UserInfo>
      <UserInfo>
        <DisplayName>Anna Chu</DisplayName>
        <AccountId>1168</AccountId>
        <AccountType/>
      </UserInfo>
    </SharedWithUsers>
    <_ip_UnifiedCompliancePolicyUIAction xmlns="http://schemas.microsoft.com/sharepoint/v3" xsi:nil="true"/>
    <MediaServiceKeyPoints xmlns="16dc66bd-df5a-4495-a5c9-5e296f49988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20C509C-92CE-477F-AE35-BA7EA0D0B0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6A099-7352-4831-8B9A-EC0A8096271D}">
  <ds:schemaRefs>
    <ds:schemaRef ds:uri="http://schemas.microsoft.com/sharepoint/v3/contenttype/forms"/>
  </ds:schemaRefs>
</ds:datastoreItem>
</file>

<file path=customXml/itemProps3.xml><?xml version="1.0" encoding="utf-8"?>
<ds:datastoreItem xmlns:ds="http://schemas.openxmlformats.org/officeDocument/2006/customXml" ds:itemID="{3B7204A9-C00D-40D3-A29A-170E127F26A3}">
  <ds:schemaRefs>
    <ds:schemaRef ds:uri="http://purl.org/dc/elements/1.1/"/>
    <ds:schemaRef ds:uri="http://schemas.microsoft.com/office/2006/metadata/properties"/>
    <ds:schemaRef ds:uri="16dc66bd-df5a-4495-a5c9-5e296f49988a"/>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2239fb0-26c0-4a37-b790-6c81fba9d0f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2879</TotalTime>
  <Words>2323</Words>
  <Application>Microsoft Office PowerPoint</Application>
  <PresentationFormat>On-screen Show (16:9)</PresentationFormat>
  <Paragraphs>337</Paragraphs>
  <Slides>58</Slides>
  <Notes>57</Notes>
  <HiddenSlides>3</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58</vt:i4>
      </vt:variant>
    </vt:vector>
  </HeadingPairs>
  <TitlesOfParts>
    <vt:vector size="74" baseType="lpstr">
      <vt:lpstr>Segoe UI</vt:lpstr>
      <vt:lpstr>Calibri Light</vt:lpstr>
      <vt:lpstr>Segoe UI Semibold</vt:lpstr>
      <vt:lpstr>Arial</vt:lpstr>
      <vt:lpstr>Arial Black</vt:lpstr>
      <vt:lpstr>Segoe UI Semilight</vt:lpstr>
      <vt:lpstr>Wingdings</vt:lpstr>
      <vt:lpstr>Times</vt:lpstr>
      <vt:lpstr>Calibri</vt:lpstr>
      <vt:lpstr>Consolas</vt:lpstr>
      <vt:lpstr>Helvetica Neue</vt:lpstr>
      <vt:lpstr>5-51015_Microsoft_Ignite_Tour_Template_Light</vt:lpstr>
      <vt:lpstr>5-51015_Microsoft_Ignite_Tour_Template_Dark</vt:lpstr>
      <vt:lpstr>1_5-51015_Microsoft_Ignite_Tour_Template_Light</vt:lpstr>
      <vt:lpstr>Office Theme</vt:lpstr>
      <vt:lpstr>1_Dynamics 365</vt:lpstr>
      <vt:lpstr>PowerPoint Presentation</vt:lpstr>
      <vt:lpstr>(DO NOT SHOW) Modernizing your application with Containers and Serverless</vt:lpstr>
      <vt:lpstr>Modernizing your application with containers and Serverless</vt:lpstr>
      <vt:lpstr>Goals for this session.</vt:lpstr>
      <vt:lpstr>Mission control</vt:lpstr>
      <vt:lpstr>PowerPoint Presentation</vt:lpstr>
      <vt:lpstr>Northwind Traders Has Been Acquired</vt:lpstr>
      <vt:lpstr>But where do you start?</vt:lpstr>
      <vt:lpstr>Tailwind architecture</vt:lpstr>
      <vt:lpstr>The Tailwind Traders App</vt:lpstr>
      <vt:lpstr>Technologies</vt:lpstr>
      <vt:lpstr>Dockerizing Microservices</vt:lpstr>
      <vt:lpstr>Azure App Service</vt:lpstr>
      <vt:lpstr>Azure App Service</vt:lpstr>
      <vt:lpstr>Azure App Service</vt:lpstr>
      <vt:lpstr>Containers</vt:lpstr>
      <vt:lpstr>What problem are we trying to solve?</vt:lpstr>
      <vt:lpstr>What are Containers?</vt:lpstr>
      <vt:lpstr>What are Containers?</vt:lpstr>
      <vt:lpstr>What are Containers?</vt:lpstr>
      <vt:lpstr>What are Containers?</vt:lpstr>
      <vt:lpstr>What are Containers?</vt:lpstr>
      <vt:lpstr>What else are they good for?</vt:lpstr>
      <vt:lpstr>Multi-Stage Builds</vt:lpstr>
      <vt:lpstr>How do they work?</vt:lpstr>
      <vt:lpstr>A Little Bit Like a VM, But...</vt:lpstr>
      <vt:lpstr>Containers are not Virtual Machines</vt:lpstr>
      <vt:lpstr>How do containers work?</vt:lpstr>
      <vt:lpstr>Open Source Ecosystem</vt:lpstr>
      <vt:lpstr>Azure Container Registry</vt:lpstr>
      <vt:lpstr>Azure Container Registry</vt:lpstr>
      <vt:lpstr>Demo</vt:lpstr>
      <vt:lpstr>But We’re Developers and Operations</vt:lpstr>
      <vt:lpstr>Demo</vt:lpstr>
      <vt:lpstr>Three Different Ways To Build Containers</vt:lpstr>
      <vt:lpstr>Deploying Microservices</vt:lpstr>
      <vt:lpstr>Deploying to Azure App Service</vt:lpstr>
      <vt:lpstr>Demo</vt:lpstr>
      <vt:lpstr>SIDEBAR: Makefile</vt:lpstr>
      <vt:lpstr>SIDEBAR: Makefile</vt:lpstr>
      <vt:lpstr>SIDEBAR: Makefile</vt:lpstr>
      <vt:lpstr>scripts/up/deploy.sh</vt:lpstr>
      <vt:lpstr>Secrets</vt:lpstr>
      <vt:lpstr>The Problem</vt:lpstr>
      <vt:lpstr>Azure KeyVault</vt:lpstr>
      <vt:lpstr>Create a Keyvault</vt:lpstr>
      <vt:lpstr>Store a Secret</vt:lpstr>
      <vt:lpstr>Read a Secret on the Command Line</vt:lpstr>
      <vt:lpstr>Read Secrets from App Code</vt:lpstr>
      <vt:lpstr>Demo</vt:lpstr>
      <vt:lpstr>Azure Functions</vt:lpstr>
      <vt:lpstr>Reports?</vt:lpstr>
      <vt:lpstr>Azure Functions Overview</vt:lpstr>
      <vt:lpstr>Timers</vt:lpstr>
      <vt:lpstr>Demo</vt:lpstr>
      <vt:lpstr>Putting it All Together</vt:lpstr>
      <vt:lpstr>Overall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Julie Descamp</cp:lastModifiedBy>
  <cp:revision>65</cp:revision>
  <dcterms:modified xsi:type="dcterms:W3CDTF">2019-07-03T17:01:54Z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buhollan@microsoft.com</vt:lpwstr>
  </property>
  <property fmtid="{D5CDD505-2E9C-101B-9397-08002B2CF9AE}" pid="6" name="MSIP_Label_f42aa342-8706-4288-bd11-ebb85995028c_SetDate">
    <vt:lpwstr>2018-11-28T21:11:54.0737540Z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3584">
    <vt:lpwstr>70</vt:lpwstr>
  </property>
</Properties>
</file>